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5.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6.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7.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8.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9.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10.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11.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7" r:id="rId2"/>
    <p:sldMasterId id="2147483695" r:id="rId3"/>
    <p:sldMasterId id="2147483778" r:id="rId4"/>
    <p:sldMasterId id="2147483796" r:id="rId5"/>
    <p:sldMasterId id="2147483832" r:id="rId6"/>
    <p:sldMasterId id="2147483868" r:id="rId7"/>
    <p:sldMasterId id="2147483886" r:id="rId8"/>
    <p:sldMasterId id="2147483922" r:id="rId9"/>
    <p:sldMasterId id="2147483940" r:id="rId10"/>
    <p:sldMasterId id="2147483958" r:id="rId11"/>
  </p:sldMasterIdLst>
  <p:sldIdLst>
    <p:sldId id="263" r:id="rId12"/>
    <p:sldId id="264" r:id="rId13"/>
    <p:sldId id="259" r:id="rId14"/>
    <p:sldId id="271" r:id="rId15"/>
    <p:sldId id="260" r:id="rId16"/>
    <p:sldId id="272" r:id="rId17"/>
    <p:sldId id="273" r:id="rId18"/>
    <p:sldId id="274" r:id="rId19"/>
    <p:sldId id="275" r:id="rId20"/>
    <p:sldId id="276" r:id="rId21"/>
    <p:sldId id="277" r:id="rId22"/>
    <p:sldId id="265" r:id="rId23"/>
    <p:sldId id="266" r:id="rId24"/>
    <p:sldId id="278" r:id="rId25"/>
    <p:sldId id="279" r:id="rId26"/>
    <p:sldId id="267" r:id="rId27"/>
    <p:sldId id="268" r:id="rId28"/>
    <p:sldId id="280" r:id="rId29"/>
    <p:sldId id="27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0" d="100"/>
          <a:sy n="80" d="100"/>
        </p:scale>
        <p:origin x="22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slide" Target="slides/slide10.xml"/><Relationship Id="rId34"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7093967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1646388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47325712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22451671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40254669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490042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CDBD899-35FF-4BBB-AEDA-40FC4BBD90B2}" type="datetimeFigureOut">
              <a:rPr lang="en-US" smtClean="0"/>
              <a:t>11/7/2015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82309470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CDBD899-35FF-4BBB-AEDA-40FC4BBD90B2}" type="datetimeFigureOut">
              <a:rPr lang="en-US" smtClean="0"/>
              <a:t>11/7/2015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66737781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CDBD899-35FF-4BBB-AEDA-40FC4BBD90B2}" type="datetimeFigureOut">
              <a:rPr lang="en-US" smtClean="0"/>
              <a:t>11/7/2015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40740385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CDBD899-35FF-4BBB-AEDA-40FC4BBD90B2}" type="datetimeFigureOut">
              <a:rPr lang="en-US" smtClean="0"/>
              <a:t>11/7/2015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89167134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smtClean="0"/>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44673774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4196977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33D4778-BCC1-4AC1-9D2D-43CCEE5A9A15}"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5286067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95766855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8943749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7470373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25879916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CDBD899-35FF-4BBB-AEDA-40FC4BBD90B2}" type="datetimeFigureOut">
              <a:rPr lang="en-US" smtClean="0"/>
              <a:t>11/7/2015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62352836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CDBD899-35FF-4BBB-AEDA-40FC4BBD90B2}" type="datetimeFigureOut">
              <a:rPr lang="en-US" smtClean="0"/>
              <a:t>11/7/2015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41290592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57290865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80216459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89050093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8631325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11/7/2015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26885399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01982222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CDBD899-35FF-4BBB-AEDA-40FC4BBD90B2}" type="datetimeFigureOut">
              <a:rPr lang="en-US" smtClean="0"/>
              <a:t>11/7/2015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34958819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CDBD899-35FF-4BBB-AEDA-40FC4BBD90B2}" type="datetimeFigureOut">
              <a:rPr lang="en-US" smtClean="0"/>
              <a:t>11/7/2015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48021308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CDBD899-35FF-4BBB-AEDA-40FC4BBD90B2}" type="datetimeFigureOut">
              <a:rPr lang="en-US" smtClean="0"/>
              <a:t>11/7/2015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56900694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DBD899-35FF-4BBB-AEDA-40FC4BBD90B2}" type="datetimeFigureOut">
              <a:rPr lang="en-US" smtClean="0"/>
              <a:t>11/7/2015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62333201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7584298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4CDBD899-35FF-4BBB-AEDA-40FC4BBD90B2}" type="datetimeFigureOut">
              <a:rPr lang="en-US" smtClean="0"/>
              <a:t>11/7/2015</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51829627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71800945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68807318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4118175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11/7/2015</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33D4778-BCC1-4AC1-9D2D-43CCEE5A9A15}"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1021173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406123105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19432890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71323458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22899313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75307787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833D4778-BCC1-4AC1-9D2D-43CCEE5A9A15}"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2653723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401407860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578458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CDBD899-35FF-4BBB-AEDA-40FC4BBD90B2}" type="datetimeFigureOut">
              <a:rPr lang="en-US" smtClean="0"/>
              <a:t>11/7/2015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01839499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CDBD899-35FF-4BBB-AEDA-40FC4BBD90B2}" type="datetimeFigureOut">
              <a:rPr lang="en-US" smtClean="0"/>
              <a:t>11/7/2015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3D4778-BCC1-4AC1-9D2D-43CCEE5A9A15}"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74510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11/7/2015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407573439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CDBD899-35FF-4BBB-AEDA-40FC4BBD90B2}" type="datetimeFigureOut">
              <a:rPr lang="en-US" smtClean="0"/>
              <a:t>11/7/2015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3D4778-BCC1-4AC1-9D2D-43CCEE5A9A15}"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2473703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DBD899-35FF-4BBB-AEDA-40FC4BBD90B2}" type="datetimeFigureOut">
              <a:rPr lang="en-US" smtClean="0"/>
              <a:t>11/7/2015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78474161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349546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88100525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61803051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529798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378306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84574898"/>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2700136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994308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08666209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920572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354998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15560834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86709376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smtClean="0"/>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60231880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CDBD899-35FF-4BBB-AEDA-40FC4BBD90B2}" type="datetimeFigureOut">
              <a:rPr lang="en-US" smtClean="0"/>
              <a:t>11/7/2015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04102412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CDBD899-35FF-4BBB-AEDA-40FC4BBD90B2}" type="datetimeFigureOut">
              <a:rPr lang="en-US" smtClean="0"/>
              <a:t>11/7/2015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412098561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CDBD899-35FF-4BBB-AEDA-40FC4BBD90B2}" type="datetimeFigureOut">
              <a:rPr lang="en-US" smtClean="0"/>
              <a:t>11/7/2015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27319702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DBD899-35FF-4BBB-AEDA-40FC4BBD90B2}" type="datetimeFigureOut">
              <a:rPr lang="en-US" smtClean="0"/>
              <a:t>11/7/2015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407363810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smtClean="0"/>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3645728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06739094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81019580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950980112"/>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14466980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25852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422604456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CDBD899-35FF-4BBB-AEDA-40FC4BBD90B2}" type="datetimeFigureOut">
              <a:rPr lang="en-US" smtClean="0"/>
              <a:t>11/7/2015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08134362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CDBD899-35FF-4BBB-AEDA-40FC4BBD90B2}" type="datetimeFigureOut">
              <a:rPr lang="en-US" smtClean="0"/>
              <a:t>11/7/2015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56116605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106307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78717405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321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4764436"/>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46272146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133112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CDBD899-35FF-4BBB-AEDA-40FC4BBD90B2}" type="datetimeFigureOut">
              <a:rPr lang="en-US" smtClean="0"/>
              <a:t>11/7/2015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863419099"/>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CDBD899-35FF-4BBB-AEDA-40FC4BBD90B2}" type="datetimeFigureOut">
              <a:rPr lang="en-US" smtClean="0"/>
              <a:t>11/7/2015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28466294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CDBD899-35FF-4BBB-AEDA-40FC4BBD90B2}" type="datetimeFigureOut">
              <a:rPr lang="en-US" smtClean="0"/>
              <a:t>11/7/2015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285470929"/>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CDBD899-35FF-4BBB-AEDA-40FC4BBD90B2}" type="datetimeFigureOut">
              <a:rPr lang="en-US" smtClean="0"/>
              <a:t>11/7/2015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71307608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CDBD899-35FF-4BBB-AEDA-40FC4BBD90B2}" type="datetimeFigureOut">
              <a:rPr lang="en-US" smtClean="0"/>
              <a:t>11/7/2015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33D4778-BCC1-4AC1-9D2D-43CCEE5A9A15}" type="slidenum">
              <a:rPr lang="en-US" smtClean="0"/>
              <a:t>‹#›</a:t>
            </a:fld>
            <a:endParaRPr lang="en-US"/>
          </a:p>
        </p:txBody>
      </p:sp>
    </p:spTree>
    <p:extLst>
      <p:ext uri="{BB962C8B-B14F-4D97-AF65-F5344CB8AC3E}">
        <p14:creationId xmlns:p14="http://schemas.microsoft.com/office/powerpoint/2010/main" val="37698249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70857691"/>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16966408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9137290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338012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976027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4934924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CDBD899-35FF-4BBB-AEDA-40FC4BBD90B2}" type="datetimeFigureOut">
              <a:rPr lang="en-US" smtClean="0"/>
              <a:t>11/7/2015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7646524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CDBD899-35FF-4BBB-AEDA-40FC4BBD90B2}" type="datetimeFigureOut">
              <a:rPr lang="en-US" smtClean="0"/>
              <a:t>11/7/2015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4876723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CDBD899-35FF-4BBB-AEDA-40FC4BBD90B2}" type="datetimeFigureOut">
              <a:rPr lang="en-US" smtClean="0"/>
              <a:t>11/7/2015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7108303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DBD899-35FF-4BBB-AEDA-40FC4BBD90B2}" type="datetimeFigureOut">
              <a:rPr lang="en-US" smtClean="0"/>
              <a:t>11/7/2015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3578728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5733075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2225409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Date Placeholder 2"/>
          <p:cNvSpPr>
            <a:spLocks noGrp="1"/>
          </p:cNvSpPr>
          <p:nvPr>
            <p:ph type="dt" sz="half" idx="10"/>
          </p:nvPr>
        </p:nvSpPr>
        <p:spPr/>
        <p:txBody>
          <a:bodyPr/>
          <a:lstStyle/>
          <a:p>
            <a:fld id="{4CDBD899-35FF-4BBB-AEDA-40FC4BBD90B2}" type="datetimeFigureOut">
              <a:rPr lang="en-US" smtClean="0"/>
              <a:t>11/7/2015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542213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1624935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8422268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4948835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2693938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2997040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3557799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4711595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6200091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7212900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7417794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5838198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CDBD899-35FF-4BBB-AEDA-40FC4BBD90B2}" type="datetimeFigureOut">
              <a:rPr lang="en-US" smtClean="0"/>
              <a:t>11/7/2015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93956791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CDBD899-35FF-4BBB-AEDA-40FC4BBD90B2}" type="datetimeFigureOut">
              <a:rPr lang="en-US" smtClean="0"/>
              <a:t>11/7/2015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7880281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CDBD899-35FF-4BBB-AEDA-40FC4BBD90B2}" type="datetimeFigureOut">
              <a:rPr lang="en-US" smtClean="0"/>
              <a:t>11/7/2015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694487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CDBD899-35FF-4BBB-AEDA-40FC4BBD90B2}" type="datetimeFigureOut">
              <a:rPr lang="en-US" smtClean="0"/>
              <a:t>11/7/2015</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35233404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DBD899-35FF-4BBB-AEDA-40FC4BBD90B2}" type="datetimeFigureOut">
              <a:rPr lang="en-US" smtClean="0"/>
              <a:t>11/7/2015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66523184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4605731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3563136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81557655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08523954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5251911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1801365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53633667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6378778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94741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CDBD899-35FF-4BBB-AEDA-40FC4BBD90B2}" type="datetimeFigureOut">
              <a:rPr lang="en-US" smtClean="0"/>
              <a:t>11/7/2015</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358404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31580746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74956736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57886883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CDBD899-35FF-4BBB-AEDA-40FC4BBD90B2}" type="datetimeFigureOut">
              <a:rPr lang="en-US" smtClean="0"/>
              <a:t>11/7/2015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6516155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CDBD899-35FF-4BBB-AEDA-40FC4BBD90B2}" type="datetimeFigureOut">
              <a:rPr lang="en-US" smtClean="0"/>
              <a:t>11/7/2015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33124397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25858991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33488549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91155782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403783352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481651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CDBD899-35FF-4BBB-AEDA-40FC4BBD90B2}" type="datetimeFigureOut">
              <a:rPr lang="en-US" smtClean="0"/>
              <a:t>11/7/2015</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46070233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55184445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56185427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9894186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7571193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22696403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49193956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25128055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626806813"/>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84044155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327842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DBD899-35FF-4BBB-AEDA-40FC4BBD90B2}" type="datetimeFigureOut">
              <a:rPr lang="en-US" smtClean="0"/>
              <a:t>11/7/2015</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67944021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CDBD899-35FF-4BBB-AEDA-40FC4BBD90B2}" type="datetimeFigureOut">
              <a:rPr lang="en-US" smtClean="0"/>
              <a:t>11/7/2015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44168650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CDBD899-35FF-4BBB-AEDA-40FC4BBD90B2}" type="datetimeFigureOut">
              <a:rPr lang="en-US" smtClean="0"/>
              <a:t>11/7/2015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90379283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CDBD899-35FF-4BBB-AEDA-40FC4BBD90B2}" type="datetimeFigureOut">
              <a:rPr lang="en-US" smtClean="0"/>
              <a:t>11/7/2015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28135978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4CDBD899-35FF-4BBB-AEDA-40FC4BBD90B2}" type="datetimeFigureOut">
              <a:rPr lang="en-US" smtClean="0"/>
              <a:t>11/7/2015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63496914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85445186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79881992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92296563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06536242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33602599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164329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11/7/2015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9769797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31436329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410221828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68857089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84924130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427385369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43252397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smtClean="0"/>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422652560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CDBD899-35FF-4BBB-AEDA-40FC4BBD90B2}" type="datetimeFigureOut">
              <a:rPr lang="en-US" smtClean="0"/>
              <a:t>11/7/2015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71819469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CDBD899-35FF-4BBB-AEDA-40FC4BBD90B2}" type="datetimeFigureOut">
              <a:rPr lang="en-US" smtClean="0"/>
              <a:t>11/7/2015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17451375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CDBD899-35FF-4BBB-AEDA-40FC4BBD90B2}" type="datetimeFigureOut">
              <a:rPr lang="en-US" smtClean="0"/>
              <a:t>11/7/2015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793548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11/7/2015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973035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DBD899-35FF-4BBB-AEDA-40FC4BBD90B2}" type="datetimeFigureOut">
              <a:rPr lang="en-US" smtClean="0"/>
              <a:t>11/7/2015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72748197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smtClean="0"/>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68755282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414552430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94579137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89957924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3470191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58370627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CDBD899-35FF-4BBB-AEDA-40FC4BBD90B2}" type="datetimeFigureOut">
              <a:rPr lang="en-US" smtClean="0"/>
              <a:t>11/7/2015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10882524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CDBD899-35FF-4BBB-AEDA-40FC4BBD90B2}" type="datetimeFigureOut">
              <a:rPr lang="en-US" smtClean="0"/>
              <a:t>11/7/2015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77867473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517278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slideLayout" Target="../slideLayouts/slideLayout164.xml"/><Relationship Id="rId18" Type="http://schemas.openxmlformats.org/officeDocument/2006/relationships/theme" Target="../theme/theme10.xml"/><Relationship Id="rId3" Type="http://schemas.openxmlformats.org/officeDocument/2006/relationships/slideLayout" Target="../slideLayouts/slideLayout154.xml"/><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 Type="http://schemas.openxmlformats.org/officeDocument/2006/relationships/slideLayout" Target="../slideLayouts/slideLayout153.xml"/><Relationship Id="rId16" Type="http://schemas.openxmlformats.org/officeDocument/2006/relationships/slideLayout" Target="../slideLayouts/slideLayout167.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5" Type="http://schemas.openxmlformats.org/officeDocument/2006/relationships/slideLayout" Target="../slideLayouts/slideLayout156.xml"/><Relationship Id="rId15" Type="http://schemas.openxmlformats.org/officeDocument/2006/relationships/slideLayout" Target="../slideLayouts/slideLayout166.xml"/><Relationship Id="rId10" Type="http://schemas.openxmlformats.org/officeDocument/2006/relationships/slideLayout" Target="../slideLayouts/slideLayout161.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6.xml"/><Relationship Id="rId3" Type="http://schemas.openxmlformats.org/officeDocument/2006/relationships/slideLayout" Target="../slideLayouts/slideLayout171.xml"/><Relationship Id="rId7" Type="http://schemas.openxmlformats.org/officeDocument/2006/relationships/slideLayout" Target="../slideLayouts/slideLayout175.xml"/><Relationship Id="rId12" Type="http://schemas.openxmlformats.org/officeDocument/2006/relationships/theme" Target="../theme/theme11.xml"/><Relationship Id="rId2" Type="http://schemas.openxmlformats.org/officeDocument/2006/relationships/slideLayout" Target="../slideLayouts/slideLayout170.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5" Type="http://schemas.openxmlformats.org/officeDocument/2006/relationships/slideLayout" Target="../slideLayouts/slideLayout173.xml"/><Relationship Id="rId10" Type="http://schemas.openxmlformats.org/officeDocument/2006/relationships/slideLayout" Target="../slideLayouts/slideLayout178.xml"/><Relationship Id="rId4" Type="http://schemas.openxmlformats.org/officeDocument/2006/relationships/slideLayout" Target="../slideLayouts/slideLayout172.xml"/><Relationship Id="rId9" Type="http://schemas.openxmlformats.org/officeDocument/2006/relationships/slideLayout" Target="../slideLayouts/slideLayout17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theme" Target="../theme/theme3.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theme" Target="../theme/theme4.xml"/><Relationship Id="rId3" Type="http://schemas.openxmlformats.org/officeDocument/2006/relationships/slideLayout" Target="../slideLayouts/slideLayout52.xml"/><Relationship Id="rId21" Type="http://schemas.openxmlformats.org/officeDocument/2006/relationships/image" Target="../media/image4.png"/><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image" Target="../media/image3.png"/><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19" Type="http://schemas.openxmlformats.org/officeDocument/2006/relationships/image" Target="../media/image2.png"/><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theme" Target="../theme/theme5.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theme" Target="../theme/theme6.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theme" Target="../theme/theme7.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10" Type="http://schemas.openxmlformats.org/officeDocument/2006/relationships/slideLayout" Target="../slideLayouts/slideLayout110.xml"/><Relationship Id="rId19" Type="http://schemas.openxmlformats.org/officeDocument/2006/relationships/image" Target="../media/image10.png"/><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18" Type="http://schemas.openxmlformats.org/officeDocument/2006/relationships/theme" Target="../theme/theme8.xml"/><Relationship Id="rId3" Type="http://schemas.openxmlformats.org/officeDocument/2006/relationships/slideLayout" Target="../slideLayouts/slideLayout120.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10" Type="http://schemas.openxmlformats.org/officeDocument/2006/relationships/slideLayout" Target="../slideLayouts/slideLayout127.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slideLayout" Target="../slideLayouts/slideLayout147.xml"/><Relationship Id="rId18" Type="http://schemas.openxmlformats.org/officeDocument/2006/relationships/theme" Target="../theme/theme9.xml"/><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17" Type="http://schemas.openxmlformats.org/officeDocument/2006/relationships/slideLayout" Target="../slideLayouts/slideLayout151.xml"/><Relationship Id="rId2" Type="http://schemas.openxmlformats.org/officeDocument/2006/relationships/slideLayout" Target="../slideLayouts/slideLayout136.xml"/><Relationship Id="rId16" Type="http://schemas.openxmlformats.org/officeDocument/2006/relationships/slideLayout" Target="../slideLayouts/slideLayout150.xml"/><Relationship Id="rId20" Type="http://schemas.openxmlformats.org/officeDocument/2006/relationships/image" Target="../media/image17.png"/><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5" Type="http://schemas.openxmlformats.org/officeDocument/2006/relationships/slideLayout" Target="../slideLayouts/slideLayout149.xml"/><Relationship Id="rId10" Type="http://schemas.openxmlformats.org/officeDocument/2006/relationships/slideLayout" Target="../slideLayouts/slideLayout144.xml"/><Relationship Id="rId19" Type="http://schemas.openxmlformats.org/officeDocument/2006/relationships/image" Target="../media/image16.png"/><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slideLayout" Target="../slideLayouts/slideLayout1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CDBD899-35FF-4BBB-AEDA-40FC4BBD90B2}" type="datetimeFigureOut">
              <a:rPr lang="en-US" smtClean="0"/>
              <a:t>11/7/2015</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833D4778-BCC1-4AC1-9D2D-43CCEE5A9A15}" type="slidenum">
              <a:rPr lang="en-US" smtClean="0"/>
              <a:t>‹#›</a:t>
            </a:fld>
            <a:endParaRPr lang="en-US"/>
          </a:p>
        </p:txBody>
      </p:sp>
    </p:spTree>
    <p:extLst>
      <p:ext uri="{BB962C8B-B14F-4D97-AF65-F5344CB8AC3E}">
        <p14:creationId xmlns:p14="http://schemas.microsoft.com/office/powerpoint/2010/main" val="27168860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CDBD899-35FF-4BBB-AEDA-40FC4BBD90B2}" type="datetimeFigureOut">
              <a:rPr lang="en-US" smtClean="0"/>
              <a:t>11/7/2015</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33D4778-BCC1-4AC1-9D2D-43CCEE5A9A15}" type="slidenum">
              <a:rPr lang="en-US" smtClean="0"/>
              <a:t>‹#›</a:t>
            </a:fld>
            <a:endParaRPr lang="en-US"/>
          </a:p>
        </p:txBody>
      </p:sp>
    </p:spTree>
    <p:extLst>
      <p:ext uri="{BB962C8B-B14F-4D97-AF65-F5344CB8AC3E}">
        <p14:creationId xmlns:p14="http://schemas.microsoft.com/office/powerpoint/2010/main" val="2053574917"/>
      </p:ext>
    </p:extLst>
  </p:cSld>
  <p:clrMap bg1="dk1" tx1="lt1" bg2="dk2" tx2="lt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6" r:id="rId16"/>
    <p:sldLayoutId id="214748395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CDBD899-35FF-4BBB-AEDA-40FC4BBD90B2}" type="datetimeFigureOut">
              <a:rPr lang="en-US" smtClean="0"/>
              <a:t>11/7/2015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833D4778-BCC1-4AC1-9D2D-43CCEE5A9A15}"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4330969"/>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4CDBD899-35FF-4BBB-AEDA-40FC4BBD90B2}" type="datetimeFigureOut">
              <a:rPr lang="en-US" smtClean="0"/>
              <a:t>11/7/2015</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833D4778-BCC1-4AC1-9D2D-43CCEE5A9A15}" type="slidenum">
              <a:rPr lang="en-US" smtClean="0"/>
              <a:t>‹#›</a:t>
            </a:fld>
            <a:endParaRPr lang="en-US"/>
          </a:p>
        </p:txBody>
      </p:sp>
    </p:spTree>
    <p:extLst>
      <p:ext uri="{BB962C8B-B14F-4D97-AF65-F5344CB8AC3E}">
        <p14:creationId xmlns:p14="http://schemas.microsoft.com/office/powerpoint/2010/main" val="492131121"/>
      </p:ext>
    </p:extLst>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CDBD899-35FF-4BBB-AEDA-40FC4BBD90B2}" type="datetimeFigureOut">
              <a:rPr lang="en-US" smtClean="0"/>
              <a:t>11/7/2015</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33D4778-BCC1-4AC1-9D2D-43CCEE5A9A15}" type="slidenum">
              <a:rPr lang="en-US" smtClean="0"/>
              <a:t>‹#›</a:t>
            </a:fld>
            <a:endParaRPr lang="en-US"/>
          </a:p>
        </p:txBody>
      </p:sp>
    </p:spTree>
    <p:extLst>
      <p:ext uri="{BB962C8B-B14F-4D97-AF65-F5344CB8AC3E}">
        <p14:creationId xmlns:p14="http://schemas.microsoft.com/office/powerpoint/2010/main" val="969627584"/>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CDBD899-35FF-4BBB-AEDA-40FC4BBD90B2}" type="datetimeFigureOut">
              <a:rPr lang="en-US" smtClean="0"/>
              <a:t>11/7/2015</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833D4778-BCC1-4AC1-9D2D-43CCEE5A9A15}" type="slidenum">
              <a:rPr lang="en-US" smtClean="0"/>
              <a:t>‹#›</a:t>
            </a:fld>
            <a:endParaRPr lang="en-US"/>
          </a:p>
        </p:txBody>
      </p:sp>
    </p:spTree>
    <p:extLst>
      <p:ext uri="{BB962C8B-B14F-4D97-AF65-F5344CB8AC3E}">
        <p14:creationId xmlns:p14="http://schemas.microsoft.com/office/powerpoint/2010/main" val="3794882310"/>
      </p:ext>
    </p:extLst>
  </p:cSld>
  <p:clrMap bg1="dk1" tx1="lt1" bg2="dk2" tx2="lt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CDBD899-35FF-4BBB-AEDA-40FC4BBD90B2}" type="datetimeFigureOut">
              <a:rPr lang="en-US" smtClean="0"/>
              <a:t>11/7/2015</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33D4778-BCC1-4AC1-9D2D-43CCEE5A9A15}" type="slidenum">
              <a:rPr lang="en-US" smtClean="0"/>
              <a:t>‹#›</a:t>
            </a:fld>
            <a:endParaRPr lang="en-US"/>
          </a:p>
        </p:txBody>
      </p:sp>
    </p:spTree>
    <p:extLst>
      <p:ext uri="{BB962C8B-B14F-4D97-AF65-F5344CB8AC3E}">
        <p14:creationId xmlns:p14="http://schemas.microsoft.com/office/powerpoint/2010/main" val="78972830"/>
      </p:ext>
    </p:extLst>
  </p:cSld>
  <p:clrMap bg1="dk1" tx1="lt1" bg2="dk2" tx2="lt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CDBD899-35FF-4BBB-AEDA-40FC4BBD90B2}" type="datetimeFigureOut">
              <a:rPr lang="en-US" smtClean="0"/>
              <a:t>11/7/2015</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33D4778-BCC1-4AC1-9D2D-43CCEE5A9A15}" type="slidenum">
              <a:rPr lang="en-US" smtClean="0"/>
              <a:t>‹#›</a:t>
            </a:fld>
            <a:endParaRPr lang="en-US"/>
          </a:p>
        </p:txBody>
      </p:sp>
    </p:spTree>
    <p:extLst>
      <p:ext uri="{BB962C8B-B14F-4D97-AF65-F5344CB8AC3E}">
        <p14:creationId xmlns:p14="http://schemas.microsoft.com/office/powerpoint/2010/main" val="500362473"/>
      </p:ext>
    </p:extLst>
  </p:cSld>
  <p:clrMap bg1="dk1" tx1="lt1" bg2="dk2" tx2="lt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CDBD899-35FF-4BBB-AEDA-40FC4BBD90B2}" type="datetimeFigureOut">
              <a:rPr lang="en-US" smtClean="0"/>
              <a:t>11/7/2015</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833D4778-BCC1-4AC1-9D2D-43CCEE5A9A15}" type="slidenum">
              <a:rPr lang="en-US" smtClean="0"/>
              <a:t>‹#›</a:t>
            </a:fld>
            <a:endParaRPr lang="en-US"/>
          </a:p>
        </p:txBody>
      </p:sp>
    </p:spTree>
    <p:extLst>
      <p:ext uri="{BB962C8B-B14F-4D97-AF65-F5344CB8AC3E}">
        <p14:creationId xmlns:p14="http://schemas.microsoft.com/office/powerpoint/2010/main" val="2394125416"/>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 id="2147483882" r:id="rId14"/>
    <p:sldLayoutId id="2147483883" r:id="rId15"/>
    <p:sldLayoutId id="2147483884" r:id="rId16"/>
    <p:sldLayoutId id="2147483885"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4CDBD899-35FF-4BBB-AEDA-40FC4BBD90B2}" type="datetimeFigureOut">
              <a:rPr lang="en-US" smtClean="0"/>
              <a:t>11/7/2015</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833D4778-BCC1-4AC1-9D2D-43CCEE5A9A15}" type="slidenum">
              <a:rPr lang="en-US" smtClean="0"/>
              <a:t>‹#›</a:t>
            </a:fld>
            <a:endParaRPr lang="en-US"/>
          </a:p>
        </p:txBody>
      </p:sp>
    </p:spTree>
    <p:extLst>
      <p:ext uri="{BB962C8B-B14F-4D97-AF65-F5344CB8AC3E}">
        <p14:creationId xmlns:p14="http://schemas.microsoft.com/office/powerpoint/2010/main" val="2476548372"/>
      </p:ext>
    </p:extLst>
  </p:cSld>
  <p:clrMap bg1="dk1" tx1="lt1" bg2="dk2" tx2="lt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 id="2147483898" r:id="rId12"/>
    <p:sldLayoutId id="2147483899" r:id="rId13"/>
    <p:sldLayoutId id="2147483900" r:id="rId14"/>
    <p:sldLayoutId id="2147483901" r:id="rId15"/>
    <p:sldLayoutId id="2147483902" r:id="rId16"/>
    <p:sldLayoutId id="2147483903"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CDBD899-35FF-4BBB-AEDA-40FC4BBD90B2}" type="datetimeFigureOut">
              <a:rPr lang="en-US" smtClean="0"/>
              <a:t>11/7/2015</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33D4778-BCC1-4AC1-9D2D-43CCEE5A9A15}" type="slidenum">
              <a:rPr lang="en-US" smtClean="0"/>
              <a:t>‹#›</a:t>
            </a:fld>
            <a:endParaRPr lang="en-US"/>
          </a:p>
        </p:txBody>
      </p:sp>
    </p:spTree>
    <p:extLst>
      <p:ext uri="{BB962C8B-B14F-4D97-AF65-F5344CB8AC3E}">
        <p14:creationId xmlns:p14="http://schemas.microsoft.com/office/powerpoint/2010/main" val="3272397157"/>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 id="2147483934" r:id="rId12"/>
    <p:sldLayoutId id="2147483935" r:id="rId13"/>
    <p:sldLayoutId id="2147483936" r:id="rId14"/>
    <p:sldLayoutId id="2147483937" r:id="rId15"/>
    <p:sldLayoutId id="2147483938" r:id="rId16"/>
    <p:sldLayoutId id="214748393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18.xml.rels><?xml version="1.0" encoding="UTF-8" standalone="yes"?>
<Relationships xmlns="http://schemas.openxmlformats.org/package/2006/relationships"><Relationship Id="rId2" Type="http://schemas.openxmlformats.org/officeDocument/2006/relationships/hyperlink" Target="http://www.wikipedia.com/" TargetMode="External"/><Relationship Id="rId1" Type="http://schemas.openxmlformats.org/officeDocument/2006/relationships/slideLayout" Target="../slideLayouts/slideLayout17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3.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25274" y="2081463"/>
            <a:ext cx="7182631" cy="1119689"/>
          </a:xfrm>
        </p:spPr>
        <p:txBody>
          <a:bodyPr>
            <a:normAutofit/>
          </a:bodyPr>
          <a:lstStyle/>
          <a:p>
            <a:r>
              <a:rPr lang="en-US" sz="6600" dirty="0" smtClean="0">
                <a:latin typeface="Monotype Corsiva" panose="03010101010201010101" pitchFamily="66" charset="0"/>
              </a:rPr>
              <a:t>Lan Utility</a:t>
            </a:r>
            <a:endParaRPr lang="en-US" sz="6600" dirty="0">
              <a:latin typeface="Monotype Corsiva" panose="03010101010201010101" pitchFamily="66" charset="0"/>
            </a:endParaRPr>
          </a:p>
        </p:txBody>
      </p:sp>
      <p:sp>
        <p:nvSpPr>
          <p:cNvPr id="3" name="Subtitle 2"/>
          <p:cNvSpPr>
            <a:spLocks noGrp="1"/>
          </p:cNvSpPr>
          <p:nvPr>
            <p:ph type="subTitle" idx="1"/>
          </p:nvPr>
        </p:nvSpPr>
        <p:spPr>
          <a:xfrm>
            <a:off x="3190792" y="3778757"/>
            <a:ext cx="7625597" cy="1126283"/>
          </a:xfrm>
        </p:spPr>
        <p:txBody>
          <a:bodyPr>
            <a:normAutofit fontScale="77500" lnSpcReduction="20000"/>
          </a:bodyPr>
          <a:lstStyle/>
          <a:p>
            <a:pPr algn="ctr"/>
            <a:r>
              <a:rPr lang="en-US" sz="4800" dirty="0" smtClean="0">
                <a:latin typeface="Monotype Corsiva" panose="03010101010201010101" pitchFamily="66" charset="0"/>
              </a:rPr>
              <a:t>CSE323 </a:t>
            </a:r>
            <a:r>
              <a:rPr lang="en-US" sz="4800" dirty="0" smtClean="0">
                <a:latin typeface="Monotype Corsiva" panose="03010101010201010101" pitchFamily="66" charset="0"/>
              </a:rPr>
              <a:t>– </a:t>
            </a:r>
            <a:r>
              <a:rPr lang="en-US" sz="4800" dirty="0" smtClean="0">
                <a:latin typeface="Monotype Corsiva" panose="03010101010201010101" pitchFamily="66" charset="0"/>
              </a:rPr>
              <a:t>Computer Networks</a:t>
            </a:r>
            <a:endParaRPr lang="en-US" sz="4800" dirty="0" smtClean="0">
              <a:latin typeface="Monotype Corsiva" panose="03010101010201010101" pitchFamily="66" charset="0"/>
            </a:endParaRPr>
          </a:p>
          <a:p>
            <a:pPr algn="ctr"/>
            <a:r>
              <a:rPr lang="en-US" sz="4800" dirty="0">
                <a:latin typeface="Monotype Corsiva" panose="03010101010201010101" pitchFamily="66" charset="0"/>
              </a:rPr>
              <a:t>B</a:t>
            </a:r>
            <a:r>
              <a:rPr lang="en-US" sz="4800" dirty="0" smtClean="0">
                <a:latin typeface="Monotype Corsiva" panose="03010101010201010101" pitchFamily="66" charset="0"/>
              </a:rPr>
              <a:t>1 </a:t>
            </a:r>
            <a:r>
              <a:rPr lang="en-US" sz="4800" dirty="0" smtClean="0">
                <a:latin typeface="Monotype Corsiva" panose="03010101010201010101" pitchFamily="66" charset="0"/>
              </a:rPr>
              <a:t>Slot – Prof. </a:t>
            </a:r>
            <a:r>
              <a:rPr lang="en-US" sz="4800" dirty="0" smtClean="0">
                <a:latin typeface="Monotype Corsiva" panose="03010101010201010101" pitchFamily="66" charset="0"/>
              </a:rPr>
              <a:t>Jagadessh Kannan. R</a:t>
            </a:r>
            <a:endParaRPr lang="en-US" sz="4800" dirty="0">
              <a:latin typeface="Monotype Corsiva" panose="03010101010201010101" pitchFamily="66" charset="0"/>
            </a:endParaRPr>
          </a:p>
        </p:txBody>
      </p:sp>
    </p:spTree>
    <p:extLst>
      <p:ext uri="{BB962C8B-B14F-4D97-AF65-F5344CB8AC3E}">
        <p14:creationId xmlns:p14="http://schemas.microsoft.com/office/powerpoint/2010/main" val="25110388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0369"/>
            <a:ext cx="11646568" cy="1026695"/>
          </a:xfrm>
        </p:spPr>
        <p:txBody>
          <a:bodyPr/>
          <a:lstStyle/>
          <a:p>
            <a:pPr algn="ctr"/>
            <a:r>
              <a:rPr lang="en-US" sz="5400" dirty="0" smtClean="0">
                <a:latin typeface="French Script MT" panose="03020402040607040605" pitchFamily="66" charset="0"/>
              </a:rPr>
              <a:t>Client – Server mechanism</a:t>
            </a:r>
            <a:endParaRPr lang="en-US" sz="5400" dirty="0">
              <a:latin typeface="French Script MT" panose="03020402040607040605" pitchFamily="66" charset="0"/>
            </a:endParaRPr>
          </a:p>
        </p:txBody>
      </p:sp>
      <p:sp>
        <p:nvSpPr>
          <p:cNvPr id="3" name="Content Placeholder 2"/>
          <p:cNvSpPr>
            <a:spLocks noGrp="1"/>
          </p:cNvSpPr>
          <p:nvPr>
            <p:ph idx="1"/>
          </p:nvPr>
        </p:nvSpPr>
        <p:spPr>
          <a:xfrm>
            <a:off x="312821" y="1347536"/>
            <a:ext cx="9553074" cy="5051121"/>
          </a:xfrm>
        </p:spPr>
        <p:txBody>
          <a:bodyPr>
            <a:normAutofit/>
          </a:bodyPr>
          <a:lstStyle/>
          <a:p>
            <a:r>
              <a:rPr lang="en-US" sz="2400" dirty="0">
                <a:latin typeface="Times New Roman" panose="02020603050405020304" pitchFamily="18" charset="0"/>
                <a:cs typeface="Times New Roman" panose="02020603050405020304" pitchFamily="18" charset="0"/>
              </a:rPr>
              <a:t>Servers are long-running processes (daemons). Created at boot-time (typically) by the </a:t>
            </a:r>
            <a:r>
              <a:rPr lang="en-US" sz="2400" dirty="0" smtClean="0">
                <a:latin typeface="Times New Roman" panose="02020603050405020304" pitchFamily="18" charset="0"/>
                <a:cs typeface="Times New Roman" panose="02020603050405020304" pitchFamily="18" charset="0"/>
              </a:rPr>
              <a:t>INIT </a:t>
            </a:r>
            <a:r>
              <a:rPr lang="en-US" sz="2400" dirty="0">
                <a:latin typeface="Times New Roman" panose="02020603050405020304" pitchFamily="18" charset="0"/>
                <a:cs typeface="Times New Roman" panose="02020603050405020304" pitchFamily="18" charset="0"/>
              </a:rPr>
              <a:t>process (process 1). Run continuously until the machine is turned off. Each server waits for requests to arrive on a well-known port associated with a particular service. Other applications should choose between 1024 and </a:t>
            </a:r>
            <a:r>
              <a:rPr lang="en-US" sz="2400" dirty="0" smtClean="0">
                <a:latin typeface="Times New Roman" panose="02020603050405020304" pitchFamily="18" charset="0"/>
                <a:cs typeface="Times New Roman" panose="02020603050405020304" pitchFamily="18" charset="0"/>
              </a:rPr>
              <a:t>65535.</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98350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0369"/>
            <a:ext cx="11646568" cy="1026695"/>
          </a:xfrm>
        </p:spPr>
        <p:txBody>
          <a:bodyPr/>
          <a:lstStyle/>
          <a:p>
            <a:pPr algn="ctr"/>
            <a:r>
              <a:rPr lang="en-US" sz="5400" dirty="0" smtClean="0">
                <a:latin typeface="French Script MT" panose="03020402040607040605" pitchFamily="66" charset="0"/>
              </a:rPr>
              <a:t>Client – Server mechanism</a:t>
            </a:r>
            <a:endParaRPr lang="en-US" sz="5400" dirty="0">
              <a:latin typeface="French Script MT" panose="03020402040607040605" pitchFamily="66" charset="0"/>
            </a:endParaRPr>
          </a:p>
        </p:txBody>
      </p:sp>
      <p:sp>
        <p:nvSpPr>
          <p:cNvPr id="3" name="Content Placeholder 2"/>
          <p:cNvSpPr>
            <a:spLocks noGrp="1"/>
          </p:cNvSpPr>
          <p:nvPr>
            <p:ph idx="1"/>
          </p:nvPr>
        </p:nvSpPr>
        <p:spPr>
          <a:xfrm>
            <a:off x="312821" y="1347536"/>
            <a:ext cx="9553074" cy="5051121"/>
          </a:xfrm>
        </p:spPr>
        <p:txBody>
          <a:bodyPr>
            <a:normAutofit/>
          </a:bodyPr>
          <a:lstStyle/>
          <a:p>
            <a:r>
              <a:rPr lang="en-US" sz="2400" dirty="0">
                <a:latin typeface="Times New Roman" panose="02020603050405020304" pitchFamily="18" charset="0"/>
                <a:cs typeface="Times New Roman" panose="02020603050405020304" pitchFamily="18" charset="0"/>
              </a:rPr>
              <a:t>To the kernel, a socket is an endpoint of communication. To an application, a socket is a file descriptor that lets the application read/write from/to the network. All Unix I/O devices, including networks, are modeled as files. Clients and servers communicate with each by reading from and writing to socket descriptors. The main distinction between regular file I/O and socket I/O is how the application “opens” the socket descriptors.</a:t>
            </a:r>
          </a:p>
        </p:txBody>
      </p:sp>
    </p:spTree>
    <p:extLst>
      <p:ext uri="{BB962C8B-B14F-4D97-AF65-F5344CB8AC3E}">
        <p14:creationId xmlns:p14="http://schemas.microsoft.com/office/powerpoint/2010/main" val="24138963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004" y="140368"/>
            <a:ext cx="10897018" cy="1122947"/>
          </a:xfrm>
        </p:spPr>
        <p:txBody>
          <a:bodyPr>
            <a:normAutofit/>
          </a:bodyPr>
          <a:lstStyle/>
          <a:p>
            <a:pPr algn="ctr"/>
            <a:r>
              <a:rPr lang="en-US" sz="4800" b="1" cap="none" dirty="0" smtClean="0">
                <a:solidFill>
                  <a:srgbClr val="FFC000"/>
                </a:solidFill>
                <a:latin typeface="Monotype Corsiva" panose="03010101010201010101" pitchFamily="66" charset="0"/>
              </a:rPr>
              <a:t>Modules</a:t>
            </a:r>
            <a:endParaRPr lang="en-US" sz="4800" b="1" cap="none" dirty="0">
              <a:solidFill>
                <a:srgbClr val="FFC000"/>
              </a:solidFill>
              <a:latin typeface="Monotype Corsiva" panose="03010101010201010101" pitchFamily="66" charset="0"/>
            </a:endParaRPr>
          </a:p>
        </p:txBody>
      </p:sp>
      <p:sp>
        <p:nvSpPr>
          <p:cNvPr id="3" name="Content Placeholder 2"/>
          <p:cNvSpPr>
            <a:spLocks noGrp="1"/>
          </p:cNvSpPr>
          <p:nvPr>
            <p:ph idx="1"/>
          </p:nvPr>
        </p:nvSpPr>
        <p:spPr>
          <a:xfrm>
            <a:off x="397042" y="1263315"/>
            <a:ext cx="10659979" cy="5305927"/>
          </a:xfrm>
        </p:spPr>
        <p:txBody>
          <a:bodyPr/>
          <a:lstStyle/>
          <a:p>
            <a:pPr marL="0" indent="0">
              <a:buNone/>
            </a:pPr>
            <a:r>
              <a:rPr lang="en-US" sz="2400" dirty="0" smtClean="0">
                <a:solidFill>
                  <a:srgbClr val="92D050"/>
                </a:solidFill>
                <a:latin typeface="Times New Roman" panose="02020603050405020304" pitchFamily="18" charset="0"/>
                <a:cs typeface="Times New Roman" panose="02020603050405020304" pitchFamily="18" charset="0"/>
              </a:rPr>
              <a:t>The whole process has been divided into three modules. They are:</a:t>
            </a:r>
          </a:p>
          <a:p>
            <a:r>
              <a:rPr lang="en-US" sz="2400" dirty="0" smtClean="0">
                <a:solidFill>
                  <a:srgbClr val="92D050"/>
                </a:solidFill>
                <a:latin typeface="Times New Roman" panose="02020603050405020304" pitchFamily="18" charset="0"/>
                <a:cs typeface="Times New Roman" panose="02020603050405020304" pitchFamily="18" charset="0"/>
              </a:rPr>
              <a:t>Messaging</a:t>
            </a:r>
            <a:r>
              <a:rPr lang="en-US" sz="2400" dirty="0" smtClean="0">
                <a:solidFill>
                  <a:srgbClr val="92D050"/>
                </a:solidFill>
                <a:latin typeface="Times New Roman" panose="02020603050405020304" pitchFamily="18" charset="0"/>
                <a:cs typeface="Times New Roman" panose="02020603050405020304" pitchFamily="18" charset="0"/>
              </a:rPr>
              <a:t> </a:t>
            </a:r>
            <a:r>
              <a:rPr lang="en-US" sz="2400" dirty="0" smtClean="0">
                <a:solidFill>
                  <a:srgbClr val="92D050"/>
                </a:solidFill>
                <a:latin typeface="Times New Roman" panose="02020603050405020304" pitchFamily="18" charset="0"/>
                <a:cs typeface="Times New Roman" panose="02020603050405020304" pitchFamily="18" charset="0"/>
              </a:rPr>
              <a:t>Module</a:t>
            </a:r>
          </a:p>
          <a:p>
            <a:r>
              <a:rPr lang="en-US" sz="2400" dirty="0" smtClean="0">
                <a:solidFill>
                  <a:srgbClr val="92D050"/>
                </a:solidFill>
                <a:latin typeface="Times New Roman" panose="02020603050405020304" pitchFamily="18" charset="0"/>
                <a:cs typeface="Times New Roman" panose="02020603050405020304" pitchFamily="18" charset="0"/>
              </a:rPr>
              <a:t>GUI</a:t>
            </a:r>
            <a:r>
              <a:rPr lang="en-US" sz="2400" dirty="0" smtClean="0">
                <a:solidFill>
                  <a:srgbClr val="92D050"/>
                </a:solidFill>
                <a:latin typeface="Times New Roman" panose="02020603050405020304" pitchFamily="18" charset="0"/>
                <a:cs typeface="Times New Roman" panose="02020603050405020304" pitchFamily="18" charset="0"/>
              </a:rPr>
              <a:t> </a:t>
            </a:r>
            <a:r>
              <a:rPr lang="en-US" sz="2400" dirty="0" smtClean="0">
                <a:solidFill>
                  <a:srgbClr val="92D050"/>
                </a:solidFill>
                <a:latin typeface="Times New Roman" panose="02020603050405020304" pitchFamily="18" charset="0"/>
                <a:cs typeface="Times New Roman" panose="02020603050405020304" pitchFamily="18" charset="0"/>
              </a:rPr>
              <a:t>Module</a:t>
            </a:r>
          </a:p>
          <a:p>
            <a:r>
              <a:rPr lang="en-US" sz="2400" dirty="0" smtClean="0">
                <a:solidFill>
                  <a:srgbClr val="92D050"/>
                </a:solidFill>
                <a:latin typeface="Times New Roman" panose="02020603050405020304" pitchFamily="18" charset="0"/>
                <a:cs typeface="Times New Roman" panose="02020603050405020304" pitchFamily="18" charset="0"/>
              </a:rPr>
              <a:t>Utility</a:t>
            </a:r>
            <a:r>
              <a:rPr lang="en-US" sz="2400" dirty="0" smtClean="0">
                <a:solidFill>
                  <a:srgbClr val="92D050"/>
                </a:solidFill>
                <a:latin typeface="Times New Roman" panose="02020603050405020304" pitchFamily="18" charset="0"/>
                <a:cs typeface="Times New Roman" panose="02020603050405020304" pitchFamily="18" charset="0"/>
              </a:rPr>
              <a:t> </a:t>
            </a:r>
            <a:r>
              <a:rPr lang="en-US" sz="2400" dirty="0" smtClean="0">
                <a:solidFill>
                  <a:srgbClr val="92D050"/>
                </a:solidFill>
                <a:latin typeface="Times New Roman" panose="02020603050405020304" pitchFamily="18" charset="0"/>
                <a:cs typeface="Times New Roman" panose="02020603050405020304" pitchFamily="18" charset="0"/>
              </a:rPr>
              <a:t>Module</a:t>
            </a: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8144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224590"/>
            <a:ext cx="10353761" cy="942474"/>
          </a:xfrm>
        </p:spPr>
        <p:txBody>
          <a:bodyPr>
            <a:normAutofit/>
          </a:bodyPr>
          <a:lstStyle/>
          <a:p>
            <a:r>
              <a:rPr lang="en-US" sz="4800" cap="none" dirty="0" smtClean="0">
                <a:latin typeface="Algerian" panose="04020705040A02060702" pitchFamily="82" charset="0"/>
              </a:rPr>
              <a:t>Messaging</a:t>
            </a:r>
            <a:r>
              <a:rPr lang="en-US" sz="4800" cap="none" dirty="0" smtClean="0">
                <a:latin typeface="Algerian" panose="04020705040A02060702" pitchFamily="82" charset="0"/>
              </a:rPr>
              <a:t> </a:t>
            </a:r>
            <a:r>
              <a:rPr lang="en-US" sz="4800" cap="none" dirty="0" smtClean="0">
                <a:latin typeface="Algerian" panose="04020705040A02060702" pitchFamily="82" charset="0"/>
              </a:rPr>
              <a:t>module</a:t>
            </a:r>
            <a:endParaRPr lang="en-US" sz="4800" cap="none" dirty="0">
              <a:latin typeface="Algerian" panose="04020705040A02060702" pitchFamily="82" charset="0"/>
            </a:endParaRPr>
          </a:p>
        </p:txBody>
      </p:sp>
      <p:sp>
        <p:nvSpPr>
          <p:cNvPr id="3" name="Content Placeholder 2"/>
          <p:cNvSpPr>
            <a:spLocks noGrp="1"/>
          </p:cNvSpPr>
          <p:nvPr>
            <p:ph idx="1"/>
          </p:nvPr>
        </p:nvSpPr>
        <p:spPr>
          <a:xfrm>
            <a:off x="397042" y="1275347"/>
            <a:ext cx="11381874" cy="5329989"/>
          </a:xfrm>
        </p:spPr>
        <p:txBody>
          <a:bodyPr/>
          <a:lstStyle/>
          <a:p>
            <a:r>
              <a:rPr lang="en-US" dirty="0">
                <a:effectLst/>
                <a:latin typeface="Times New Roman" panose="02020603050405020304" pitchFamily="18" charset="0"/>
                <a:cs typeface="Times New Roman" panose="02020603050405020304" pitchFamily="18" charset="0"/>
              </a:rPr>
              <a:t>As already explained, LAN messenger is made using TCP chat application. These are some of the steps involved in TCP protocol.</a:t>
            </a:r>
          </a:p>
          <a:p>
            <a:pPr marL="0" indent="0">
              <a:buNone/>
            </a:pPr>
            <a:r>
              <a:rPr lang="en-US" dirty="0">
                <a:effectLst/>
                <a:latin typeface="Times New Roman" panose="02020603050405020304" pitchFamily="18" charset="0"/>
                <a:cs typeface="Times New Roman" panose="02020603050405020304" pitchFamily="18" charset="0"/>
              </a:rPr>
              <a:t>Server:</a:t>
            </a:r>
          </a:p>
          <a:p>
            <a:r>
              <a:rPr lang="en-US" dirty="0">
                <a:effectLst/>
                <a:latin typeface="Times New Roman" panose="02020603050405020304" pitchFamily="18" charset="0"/>
                <a:cs typeface="Times New Roman" panose="02020603050405020304" pitchFamily="18" charset="0"/>
              </a:rPr>
              <a:t>Step 1: Creating Socket</a:t>
            </a:r>
          </a:p>
          <a:p>
            <a:r>
              <a:rPr lang="en-US" dirty="0">
                <a:effectLst/>
                <a:latin typeface="Times New Roman" panose="02020603050405020304" pitchFamily="18" charset="0"/>
                <a:cs typeface="Times New Roman" panose="02020603050405020304" pitchFamily="18" charset="0"/>
              </a:rPr>
              <a:t>Step 2: Binding the socket with the system and port as information exchange channel.</a:t>
            </a:r>
          </a:p>
          <a:p>
            <a:r>
              <a:rPr lang="en-US" dirty="0">
                <a:effectLst/>
                <a:latin typeface="Times New Roman" panose="02020603050405020304" pitchFamily="18" charset="0"/>
                <a:cs typeface="Times New Roman" panose="02020603050405020304" pitchFamily="18" charset="0"/>
              </a:rPr>
              <a:t>Step 3: Listen to any connection requests being received to the server from any client.</a:t>
            </a:r>
          </a:p>
          <a:p>
            <a:r>
              <a:rPr lang="en-US" dirty="0">
                <a:effectLst/>
                <a:latin typeface="Times New Roman" panose="02020603050405020304" pitchFamily="18" charset="0"/>
                <a:cs typeface="Times New Roman" panose="02020603050405020304" pitchFamily="18" charset="0"/>
              </a:rPr>
              <a:t>Step 4: Accept the connection.</a:t>
            </a:r>
          </a:p>
          <a:p>
            <a:r>
              <a:rPr lang="en-US" dirty="0">
                <a:effectLst/>
                <a:latin typeface="Times New Roman" panose="02020603050405020304" pitchFamily="18" charset="0"/>
                <a:cs typeface="Times New Roman" panose="02020603050405020304" pitchFamily="18" charset="0"/>
              </a:rPr>
              <a:t>Step 5: Perform the actions requested by the client or ask the client to perform your desired actions. Actions here mean exchange of information (LAN Messenger)</a:t>
            </a:r>
          </a:p>
          <a:p>
            <a:r>
              <a:rPr lang="en-US" dirty="0">
                <a:effectLst/>
                <a:latin typeface="Times New Roman" panose="02020603050405020304" pitchFamily="18" charset="0"/>
                <a:cs typeface="Times New Roman" panose="02020603050405020304" pitchFamily="18" charset="0"/>
              </a:rPr>
              <a:t>Step 6: Close the socket.</a:t>
            </a:r>
          </a:p>
          <a:p>
            <a:endParaRPr lang="en-US" dirty="0"/>
          </a:p>
        </p:txBody>
      </p:sp>
    </p:spTree>
    <p:extLst>
      <p:ext uri="{BB962C8B-B14F-4D97-AF65-F5344CB8AC3E}">
        <p14:creationId xmlns:p14="http://schemas.microsoft.com/office/powerpoint/2010/main" val="2987214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224590"/>
            <a:ext cx="10353761" cy="942474"/>
          </a:xfrm>
        </p:spPr>
        <p:txBody>
          <a:bodyPr>
            <a:normAutofit/>
          </a:bodyPr>
          <a:lstStyle/>
          <a:p>
            <a:r>
              <a:rPr lang="en-US" sz="4800" cap="none" dirty="0" smtClean="0">
                <a:latin typeface="Algerian" panose="04020705040A02060702" pitchFamily="82" charset="0"/>
              </a:rPr>
              <a:t>Messaging</a:t>
            </a:r>
            <a:r>
              <a:rPr lang="en-US" sz="4800" cap="none" dirty="0" smtClean="0">
                <a:latin typeface="Algerian" panose="04020705040A02060702" pitchFamily="82" charset="0"/>
              </a:rPr>
              <a:t> </a:t>
            </a:r>
            <a:r>
              <a:rPr lang="en-US" sz="4800" cap="none" dirty="0" smtClean="0">
                <a:latin typeface="Algerian" panose="04020705040A02060702" pitchFamily="82" charset="0"/>
              </a:rPr>
              <a:t>module</a:t>
            </a:r>
            <a:endParaRPr lang="en-US" sz="4800" cap="none" dirty="0">
              <a:latin typeface="Algerian" panose="04020705040A02060702" pitchFamily="82" charset="0"/>
            </a:endParaRPr>
          </a:p>
        </p:txBody>
      </p:sp>
      <p:sp>
        <p:nvSpPr>
          <p:cNvPr id="3" name="Content Placeholder 2"/>
          <p:cNvSpPr>
            <a:spLocks noGrp="1"/>
          </p:cNvSpPr>
          <p:nvPr>
            <p:ph idx="1"/>
          </p:nvPr>
        </p:nvSpPr>
        <p:spPr>
          <a:xfrm>
            <a:off x="397042" y="1275347"/>
            <a:ext cx="11381874" cy="5329989"/>
          </a:xfrm>
        </p:spPr>
        <p:txBody>
          <a:bodyPr/>
          <a:lstStyle/>
          <a:p>
            <a:pPr marL="0" indent="0">
              <a:buNone/>
            </a:pPr>
            <a:r>
              <a:rPr lang="en-US" dirty="0">
                <a:effectLst/>
                <a:latin typeface="Times New Roman" panose="02020603050405020304" pitchFamily="18" charset="0"/>
                <a:cs typeface="Times New Roman" panose="02020603050405020304" pitchFamily="18" charset="0"/>
              </a:rPr>
              <a:t>Client:</a:t>
            </a:r>
          </a:p>
          <a:p>
            <a:r>
              <a:rPr lang="en-US" dirty="0">
                <a:effectLst/>
                <a:latin typeface="Times New Roman" panose="02020603050405020304" pitchFamily="18" charset="0"/>
                <a:cs typeface="Times New Roman" panose="02020603050405020304" pitchFamily="18" charset="0"/>
              </a:rPr>
              <a:t>Step 1: Create the socket</a:t>
            </a:r>
          </a:p>
          <a:p>
            <a:r>
              <a:rPr lang="en-US" dirty="0">
                <a:effectLst/>
                <a:latin typeface="Times New Roman" panose="02020603050405020304" pitchFamily="18" charset="0"/>
                <a:cs typeface="Times New Roman" panose="02020603050405020304" pitchFamily="18" charset="0"/>
              </a:rPr>
              <a:t>Step 2: Request connection to the server.</a:t>
            </a:r>
          </a:p>
          <a:p>
            <a:r>
              <a:rPr lang="en-US" dirty="0">
                <a:effectLst/>
                <a:latin typeface="Times New Roman" panose="02020603050405020304" pitchFamily="18" charset="0"/>
                <a:cs typeface="Times New Roman" panose="02020603050405020304" pitchFamily="18" charset="0"/>
              </a:rPr>
              <a:t>Step 3: Exchange information with the server once the connection is established.</a:t>
            </a:r>
          </a:p>
          <a:p>
            <a:r>
              <a:rPr lang="en-US" dirty="0">
                <a:effectLst/>
                <a:latin typeface="Times New Roman" panose="02020603050405020304" pitchFamily="18" charset="0"/>
                <a:cs typeface="Times New Roman" panose="02020603050405020304" pitchFamily="18" charset="0"/>
              </a:rPr>
              <a:t>Step 4: Close the socket</a:t>
            </a:r>
            <a:r>
              <a:rPr lang="en-US" dirty="0" smtClean="0">
                <a:effectLst/>
                <a:latin typeface="Times New Roman" panose="02020603050405020304" pitchFamily="18" charset="0"/>
                <a:cs typeface="Times New Roman" panose="02020603050405020304" pitchFamily="18" charset="0"/>
              </a:rPr>
              <a:t>.</a:t>
            </a:r>
            <a:endParaRPr lang="en-US"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6368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088292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49" y="348916"/>
            <a:ext cx="10364451" cy="1095757"/>
          </a:xfrm>
        </p:spPr>
        <p:txBody>
          <a:bodyPr>
            <a:normAutofit/>
          </a:bodyPr>
          <a:lstStyle/>
          <a:p>
            <a:r>
              <a:rPr lang="en-US" sz="6600" cap="none" dirty="0" smtClean="0">
                <a:solidFill>
                  <a:srgbClr val="00B0F0"/>
                </a:solidFill>
                <a:latin typeface="Monotype Corsiva" panose="03010101010201010101" pitchFamily="66" charset="0"/>
              </a:rPr>
              <a:t>GUI</a:t>
            </a:r>
            <a:r>
              <a:rPr lang="en-US" sz="6600" cap="none" dirty="0" smtClean="0">
                <a:solidFill>
                  <a:srgbClr val="00B0F0"/>
                </a:solidFill>
                <a:latin typeface="French Script MT" panose="03020402040607040605" pitchFamily="66" charset="0"/>
              </a:rPr>
              <a:t> </a:t>
            </a:r>
            <a:r>
              <a:rPr lang="en-US" sz="6600" cap="none" dirty="0" smtClean="0">
                <a:solidFill>
                  <a:srgbClr val="00B0F0"/>
                </a:solidFill>
                <a:latin typeface="French Script MT" panose="03020402040607040605" pitchFamily="66" charset="0"/>
              </a:rPr>
              <a:t>module</a:t>
            </a:r>
            <a:endParaRPr lang="en-US" sz="6600" cap="none" dirty="0">
              <a:solidFill>
                <a:srgbClr val="00B0F0"/>
              </a:solidFill>
              <a:latin typeface="French Script MT" panose="03020402040607040605" pitchFamily="66" charset="0"/>
            </a:endParaRPr>
          </a:p>
        </p:txBody>
      </p:sp>
      <p:sp>
        <p:nvSpPr>
          <p:cNvPr id="3" name="Content Placeholder 2"/>
          <p:cNvSpPr>
            <a:spLocks noGrp="1"/>
          </p:cNvSpPr>
          <p:nvPr>
            <p:ph sz="quarter" idx="13"/>
          </p:nvPr>
        </p:nvSpPr>
        <p:spPr>
          <a:xfrm>
            <a:off x="770021" y="1672389"/>
            <a:ext cx="10507579" cy="4632157"/>
          </a:xfrm>
        </p:spPr>
        <p:txBody>
          <a:bodyPr>
            <a:normAutofit/>
          </a:bodyPr>
          <a:lstStyle/>
          <a:p>
            <a:r>
              <a:rPr lang="en-US" sz="2800" cap="none" dirty="0" smtClean="0">
                <a:latin typeface="Times New Roman" panose="02020603050405020304" pitchFamily="18" charset="0"/>
                <a:cs typeface="Times New Roman" panose="02020603050405020304" pitchFamily="18" charset="0"/>
              </a:rPr>
              <a:t>Graphical user interface plays an important and one of the major roles in any application. Impression of the user is one basic aspect in which a developer/programmer should not override his thoughts and provide an impressive GUI for a utility to have its votes.</a:t>
            </a:r>
          </a:p>
          <a:p>
            <a:endParaRPr lang="en-US" sz="2800" cap="none" dirty="0">
              <a:solidFill>
                <a:srgbClr val="FF0000"/>
              </a:solidFill>
              <a:latin typeface="Monotype Corsiva" panose="03010101010201010101" pitchFamily="66" charset="0"/>
            </a:endParaRPr>
          </a:p>
        </p:txBody>
      </p:sp>
    </p:spTree>
    <p:extLst>
      <p:ext uri="{BB962C8B-B14F-4D97-AF65-F5344CB8AC3E}">
        <p14:creationId xmlns:p14="http://schemas.microsoft.com/office/powerpoint/2010/main" val="2087095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7508" y="489284"/>
            <a:ext cx="9905998" cy="978568"/>
          </a:xfrm>
        </p:spPr>
        <p:txBody>
          <a:bodyPr>
            <a:normAutofit fontScale="90000"/>
          </a:bodyPr>
          <a:lstStyle/>
          <a:p>
            <a:pPr algn="ctr"/>
            <a:r>
              <a:rPr lang="en-US" sz="6600" cap="none" dirty="0" smtClean="0">
                <a:solidFill>
                  <a:srgbClr val="FFFF00"/>
                </a:solidFill>
                <a:latin typeface="French Script MT" panose="03020402040607040605" pitchFamily="66" charset="0"/>
              </a:rPr>
              <a:t>Utility </a:t>
            </a:r>
            <a:r>
              <a:rPr lang="en-US" sz="6600" cap="none" dirty="0" smtClean="0">
                <a:solidFill>
                  <a:srgbClr val="FFFF00"/>
                </a:solidFill>
                <a:latin typeface="French Script MT" panose="03020402040607040605" pitchFamily="66" charset="0"/>
              </a:rPr>
              <a:t>module</a:t>
            </a:r>
            <a:endParaRPr lang="en-US" sz="6600" dirty="0">
              <a:solidFill>
                <a:srgbClr val="FFFF00"/>
              </a:solidFill>
              <a:latin typeface="French Script MT" panose="03020402040607040605" pitchFamily="66" charset="0"/>
            </a:endParaRPr>
          </a:p>
        </p:txBody>
      </p:sp>
      <p:sp>
        <p:nvSpPr>
          <p:cNvPr id="3" name="Content Placeholder 2"/>
          <p:cNvSpPr>
            <a:spLocks noGrp="1"/>
          </p:cNvSpPr>
          <p:nvPr>
            <p:ph idx="1"/>
          </p:nvPr>
        </p:nvSpPr>
        <p:spPr>
          <a:xfrm>
            <a:off x="457200" y="1191126"/>
            <a:ext cx="11177337" cy="4932947"/>
          </a:xfrm>
        </p:spPr>
        <p:txBody>
          <a:bodyPr>
            <a:normAutofit/>
          </a:bodyPr>
          <a:lstStyle/>
          <a:p>
            <a:r>
              <a:rPr lang="en-US" sz="2400" dirty="0">
                <a:effectLst/>
                <a:latin typeface="Times New Roman" panose="02020603050405020304" pitchFamily="18" charset="0"/>
                <a:cs typeface="Times New Roman" panose="02020603050405020304" pitchFamily="18" charset="0"/>
              </a:rPr>
              <a:t>To decide such a utility in a comprehensive manner, JAVA has been used to code the board module of the utility. Pen tip size, pseudo color configuration (214 combinations of RGB colors) and some other utilities have been added into the code and a flawless application/utility has been prepared.</a:t>
            </a:r>
          </a:p>
          <a:p>
            <a:endParaRPr lang="en-US" sz="24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7190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onotype Corsiva" panose="03010101010201010101" pitchFamily="66" charset="0"/>
                <a:cs typeface="Times New Roman" panose="02020603050405020304" pitchFamily="18" charset="0"/>
              </a:rPr>
              <a:t>References</a:t>
            </a:r>
            <a:endParaRPr lang="en-US" dirty="0">
              <a:latin typeface="Monotype Corsiva" panose="03010101010201010101" pitchFamily="66" charset="0"/>
              <a:cs typeface="Times New Roman" panose="02020603050405020304" pitchFamily="18" charset="0"/>
            </a:endParaRPr>
          </a:p>
        </p:txBody>
      </p:sp>
      <p:sp>
        <p:nvSpPr>
          <p:cNvPr id="3" name="Content Placeholder 2"/>
          <p:cNvSpPr>
            <a:spLocks noGrp="1"/>
          </p:cNvSpPr>
          <p:nvPr>
            <p:ph idx="1"/>
          </p:nvPr>
        </p:nvSpPr>
        <p:spPr>
          <a:xfrm>
            <a:off x="1097280" y="1857766"/>
            <a:ext cx="10058400" cy="4023360"/>
          </a:xfrm>
        </p:spPr>
        <p:txBody>
          <a:bodyPr/>
          <a:lstStyle/>
          <a:p>
            <a:r>
              <a:rPr lang="en-US" dirty="0" smtClean="0">
                <a:hlinkClick r:id="rId2"/>
              </a:rPr>
              <a:t>www.wikipedia.com</a:t>
            </a:r>
            <a:endParaRPr lang="en-US" dirty="0" smtClean="0"/>
          </a:p>
          <a:p>
            <a:r>
              <a:rPr lang="en-US" dirty="0" smtClean="0"/>
              <a:t>Code done by us.</a:t>
            </a:r>
            <a:endParaRPr lang="en-US" dirty="0"/>
          </a:p>
        </p:txBody>
      </p:sp>
    </p:spTree>
    <p:extLst>
      <p:ext uri="{BB962C8B-B14F-4D97-AF65-F5344CB8AC3E}">
        <p14:creationId xmlns:p14="http://schemas.microsoft.com/office/powerpoint/2010/main" val="1689854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Thank You</a:t>
            </a:r>
            <a:endParaRPr lang="en-US" dirty="0"/>
          </a:p>
        </p:txBody>
      </p:sp>
    </p:spTree>
    <p:extLst>
      <p:ext uri="{BB962C8B-B14F-4D97-AF65-F5344CB8AC3E}">
        <p14:creationId xmlns:p14="http://schemas.microsoft.com/office/powerpoint/2010/main" val="1408750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smtClean="0">
                <a:solidFill>
                  <a:srgbClr val="FFC000"/>
                </a:solidFill>
                <a:latin typeface="Monotype Corsiva" panose="03010101010201010101" pitchFamily="66" charset="0"/>
              </a:rPr>
              <a:t>Team Members:</a:t>
            </a:r>
            <a:endParaRPr lang="en-US" b="1" u="sng" dirty="0">
              <a:solidFill>
                <a:srgbClr val="FFC000"/>
              </a:solidFill>
              <a:latin typeface="Monotype Corsiva" panose="03010101010201010101" pitchFamily="66" charset="0"/>
            </a:endParaRPr>
          </a:p>
        </p:txBody>
      </p:sp>
      <p:sp>
        <p:nvSpPr>
          <p:cNvPr id="3" name="Content Placeholder 2"/>
          <p:cNvSpPr>
            <a:spLocks noGrp="1"/>
          </p:cNvSpPr>
          <p:nvPr>
            <p:ph idx="1"/>
          </p:nvPr>
        </p:nvSpPr>
        <p:spPr>
          <a:xfrm>
            <a:off x="1104293" y="1532218"/>
            <a:ext cx="8946541" cy="4195481"/>
          </a:xfrm>
        </p:spPr>
        <p:txBody>
          <a:bodyPr>
            <a:normAutofit/>
          </a:bodyPr>
          <a:lstStyle/>
          <a:p>
            <a:r>
              <a:rPr lang="en-US" sz="2400" dirty="0" smtClean="0">
                <a:solidFill>
                  <a:schemeClr val="bg1"/>
                </a:solidFill>
                <a:latin typeface="Times New Roman" panose="02020603050405020304" pitchFamily="18" charset="0"/>
                <a:cs typeface="Times New Roman" panose="02020603050405020304" pitchFamily="18" charset="0"/>
              </a:rPr>
              <a:t>D. Shashank                         – 13BCE1036</a:t>
            </a:r>
          </a:p>
          <a:p>
            <a:r>
              <a:rPr lang="en-US" sz="2400" dirty="0" smtClean="0">
                <a:solidFill>
                  <a:schemeClr val="bg1"/>
                </a:solidFill>
                <a:latin typeface="Times New Roman" panose="02020603050405020304" pitchFamily="18" charset="0"/>
                <a:cs typeface="Times New Roman" panose="02020603050405020304" pitchFamily="18" charset="0"/>
              </a:rPr>
              <a:t>Harshwardhan Agarwal        – 13BCE1052</a:t>
            </a:r>
          </a:p>
          <a:p>
            <a:r>
              <a:rPr lang="en-US" sz="2400" dirty="0" smtClean="0">
                <a:solidFill>
                  <a:schemeClr val="bg1"/>
                </a:solidFill>
                <a:latin typeface="Times New Roman" panose="02020603050405020304" pitchFamily="18" charset="0"/>
                <a:cs typeface="Times New Roman" panose="02020603050405020304" pitchFamily="18" charset="0"/>
              </a:rPr>
              <a:t>K. Gourav                              - 13BCE1068</a:t>
            </a:r>
          </a:p>
          <a:p>
            <a:r>
              <a:rPr lang="en-US" sz="2400" dirty="0" smtClean="0">
                <a:solidFill>
                  <a:schemeClr val="bg1"/>
                </a:solidFill>
                <a:latin typeface="Times New Roman" panose="02020603050405020304" pitchFamily="18" charset="0"/>
                <a:cs typeface="Times New Roman" panose="02020603050405020304" pitchFamily="18" charset="0"/>
              </a:rPr>
              <a:t>S. Nikesh Kumar Reddy       – 13BCE1136</a:t>
            </a:r>
            <a:endParaRPr lang="en-US"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73497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8300" y="345273"/>
            <a:ext cx="8610600" cy="1293028"/>
          </a:xfrm>
        </p:spPr>
        <p:txBody>
          <a:bodyPr/>
          <a:lstStyle/>
          <a:p>
            <a:pPr algn="ctr"/>
            <a:r>
              <a:rPr lang="en-US" b="1" u="sng" cap="none" dirty="0" smtClean="0">
                <a:solidFill>
                  <a:schemeClr val="accent3">
                    <a:lumMod val="75000"/>
                  </a:schemeClr>
                </a:solidFill>
                <a:latin typeface="Monotype Corsiva" panose="03010101010201010101" pitchFamily="66" charset="0"/>
              </a:rPr>
              <a:t>Abstract</a:t>
            </a:r>
            <a:endParaRPr lang="en-US" b="1" u="sng" dirty="0">
              <a:solidFill>
                <a:schemeClr val="accent3">
                  <a:lumMod val="75000"/>
                </a:schemeClr>
              </a:solidFill>
              <a:latin typeface="Monotype Corsiva" panose="03010101010201010101" pitchFamily="66" charset="0"/>
            </a:endParaRPr>
          </a:p>
        </p:txBody>
      </p:sp>
      <p:sp>
        <p:nvSpPr>
          <p:cNvPr id="3" name="Content Placeholder 2"/>
          <p:cNvSpPr>
            <a:spLocks noGrp="1"/>
          </p:cNvSpPr>
          <p:nvPr>
            <p:ph idx="1"/>
          </p:nvPr>
        </p:nvSpPr>
        <p:spPr>
          <a:xfrm>
            <a:off x="203200" y="1638302"/>
            <a:ext cx="11709400" cy="4927598"/>
          </a:xfrm>
        </p:spPr>
        <p:txBody>
          <a:bodyPr>
            <a:normAutofit/>
          </a:bodyPr>
          <a:lstStyle/>
          <a:p>
            <a:r>
              <a:rPr lang="en-US" sz="2400" dirty="0">
                <a:latin typeface="Times New Roman" panose="02020603050405020304" pitchFamily="18" charset="0"/>
                <a:cs typeface="Times New Roman" panose="02020603050405020304" pitchFamily="18" charset="0"/>
              </a:rPr>
              <a:t>A LAN Utility is a software / application which is used for the establishment of connection between two or more people/systems by just connecting to the same network without any internet access. This type of utility enable people to connect and exchange information easily</a:t>
            </a:r>
            <a:r>
              <a:rPr lang="en-US" sz="2400" dirty="0" smtClean="0">
                <a:latin typeface="Times New Roman" panose="02020603050405020304" pitchFamily="18" charset="0"/>
                <a:cs typeface="Times New Roman" panose="02020603050405020304" pitchFamily="18" charset="0"/>
              </a:rPr>
              <a:t>.</a:t>
            </a:r>
          </a:p>
          <a:p>
            <a:endParaRPr lang="en-US" sz="2400" dirty="0">
              <a:latin typeface="Times New Roman" panose="02020603050405020304" pitchFamily="18" charset="0"/>
              <a:cs typeface="Times New Roman" panose="02020603050405020304" pitchFamily="18" charset="0"/>
            </a:endParaRPr>
          </a:p>
          <a:p>
            <a:endParaRPr lang="en-US" sz="24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2964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447" y="200526"/>
            <a:ext cx="10353761" cy="1014663"/>
          </a:xfrm>
        </p:spPr>
        <p:txBody>
          <a:bodyPr>
            <a:normAutofit/>
          </a:bodyPr>
          <a:lstStyle/>
          <a:p>
            <a:r>
              <a:rPr lang="en-US" sz="6000" cap="none" dirty="0" smtClean="0">
                <a:latin typeface="French Script MT" panose="03020402040607040605" pitchFamily="66" charset="0"/>
              </a:rPr>
              <a:t>Introduction</a:t>
            </a:r>
            <a:endParaRPr lang="en-US" sz="6000" cap="none" dirty="0">
              <a:latin typeface="French Script MT" panose="03020402040607040605" pitchFamily="66" charset="0"/>
            </a:endParaRPr>
          </a:p>
        </p:txBody>
      </p:sp>
      <p:sp>
        <p:nvSpPr>
          <p:cNvPr id="3" name="Content Placeholder 2"/>
          <p:cNvSpPr>
            <a:spLocks noGrp="1"/>
          </p:cNvSpPr>
          <p:nvPr>
            <p:ph idx="1"/>
          </p:nvPr>
        </p:nvSpPr>
        <p:spPr>
          <a:xfrm>
            <a:off x="300788" y="1323474"/>
            <a:ext cx="11574379" cy="5125452"/>
          </a:xfrm>
        </p:spPr>
        <p:txBody>
          <a:bodyPr>
            <a:normAutofit/>
          </a:bodyPr>
          <a:lstStyle/>
          <a:p>
            <a:r>
              <a:rPr lang="en-US" sz="2200" dirty="0">
                <a:latin typeface="Times New Roman" panose="02020603050405020304" pitchFamily="18" charset="0"/>
                <a:cs typeface="Times New Roman" panose="02020603050405020304" pitchFamily="18" charset="0"/>
              </a:rPr>
              <a:t>Implementation of LAN messenger now a days is a simple task which is made easier through socket programming followed by instant messaging (IM). </a:t>
            </a:r>
            <a:endParaRPr lang="en-US" sz="2200" dirty="0" smtClean="0">
              <a:latin typeface="Times New Roman" panose="02020603050405020304" pitchFamily="18" charset="0"/>
              <a:cs typeface="Times New Roman" panose="02020603050405020304" pitchFamily="18" charset="0"/>
            </a:endParaRPr>
          </a:p>
          <a:p>
            <a:r>
              <a:rPr lang="en-US" sz="2200" dirty="0" smtClean="0">
                <a:latin typeface="Times New Roman" panose="02020603050405020304" pitchFamily="18" charset="0"/>
                <a:cs typeface="Times New Roman" panose="02020603050405020304" pitchFamily="18" charset="0"/>
              </a:rPr>
              <a:t>Not </a:t>
            </a:r>
            <a:r>
              <a:rPr lang="en-US" sz="2200" dirty="0">
                <a:latin typeface="Times New Roman" panose="02020603050405020304" pitchFamily="18" charset="0"/>
                <a:cs typeface="Times New Roman" panose="02020603050405020304" pitchFamily="18" charset="0"/>
              </a:rPr>
              <a:t>only a messenger but also a lot more applications are possible through LAN. </a:t>
            </a:r>
            <a:endParaRPr lang="en-US" sz="2200" dirty="0" smtClean="0">
              <a:latin typeface="Times New Roman" panose="02020603050405020304" pitchFamily="18" charset="0"/>
              <a:cs typeface="Times New Roman" panose="02020603050405020304" pitchFamily="18" charset="0"/>
            </a:endParaRPr>
          </a:p>
          <a:p>
            <a:r>
              <a:rPr lang="en-US" sz="2200" dirty="0" smtClean="0">
                <a:latin typeface="Times New Roman" panose="02020603050405020304" pitchFamily="18" charset="0"/>
                <a:cs typeface="Times New Roman" panose="02020603050405020304" pitchFamily="18" charset="0"/>
              </a:rPr>
              <a:t>Digitalization </a:t>
            </a:r>
            <a:r>
              <a:rPr lang="en-US" sz="2200" dirty="0">
                <a:latin typeface="Times New Roman" panose="02020603050405020304" pitchFamily="18" charset="0"/>
                <a:cs typeface="Times New Roman" panose="02020603050405020304" pitchFamily="18" charset="0"/>
              </a:rPr>
              <a:t>is one major aspect in which India is very much lagging behind. This digitalization should be one of the key aspects on which both government and society should concentrate upon. </a:t>
            </a:r>
            <a:endParaRPr lang="en-US" sz="2200" dirty="0" smtClean="0">
              <a:latin typeface="Times New Roman" panose="02020603050405020304" pitchFamily="18" charset="0"/>
              <a:cs typeface="Times New Roman" panose="02020603050405020304" pitchFamily="18" charset="0"/>
            </a:endParaRPr>
          </a:p>
          <a:p>
            <a:r>
              <a:rPr lang="en-US" sz="2200" dirty="0" smtClean="0">
                <a:latin typeface="Times New Roman" panose="02020603050405020304" pitchFamily="18" charset="0"/>
                <a:cs typeface="Times New Roman" panose="02020603050405020304" pitchFamily="18" charset="0"/>
              </a:rPr>
              <a:t>This </a:t>
            </a:r>
            <a:r>
              <a:rPr lang="en-US" sz="2200" dirty="0">
                <a:latin typeface="Times New Roman" panose="02020603050405020304" pitchFamily="18" charset="0"/>
                <a:cs typeface="Times New Roman" panose="02020603050405020304" pitchFamily="18" charset="0"/>
              </a:rPr>
              <a:t>LAN utility enables digitalization in education as: for example, a lecturer wants to give a lecture, if every student and the lecturer are connected to the same network, this utility works in such a way that whatever the lecturer wants to convey through writing it on the board, if he writes it on his screen, it would reflect on every system and if any one of the students want to send some information, it would be shared with all</a:t>
            </a:r>
            <a:r>
              <a:rPr lang="en-US" sz="220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9441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0369"/>
            <a:ext cx="11646568" cy="1026695"/>
          </a:xfrm>
        </p:spPr>
        <p:txBody>
          <a:bodyPr/>
          <a:lstStyle/>
          <a:p>
            <a:pPr algn="ctr"/>
            <a:r>
              <a:rPr lang="en-US" sz="5400" dirty="0" smtClean="0">
                <a:latin typeface="French Script MT" panose="03020402040607040605" pitchFamily="66" charset="0"/>
              </a:rPr>
              <a:t>Client – Server mechanism</a:t>
            </a:r>
            <a:endParaRPr lang="en-US" sz="5400" dirty="0">
              <a:latin typeface="French Script MT" panose="03020402040607040605" pitchFamily="66" charset="0"/>
            </a:endParaRPr>
          </a:p>
        </p:txBody>
      </p:sp>
      <p:sp>
        <p:nvSpPr>
          <p:cNvPr id="3" name="Content Placeholder 2"/>
          <p:cNvSpPr>
            <a:spLocks noGrp="1"/>
          </p:cNvSpPr>
          <p:nvPr>
            <p:ph idx="1"/>
          </p:nvPr>
        </p:nvSpPr>
        <p:spPr>
          <a:xfrm>
            <a:off x="312821" y="1167064"/>
            <a:ext cx="10130590" cy="5231594"/>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Socket Programming going hand in hand with client server mechanism gives the maximum through put to have a distinguished result</a:t>
            </a:r>
            <a:r>
              <a:rPr lang="en-US" sz="2400" dirty="0" smtClean="0">
                <a:latin typeface="Times New Roman" panose="02020603050405020304" pitchFamily="18" charset="0"/>
                <a:cs typeface="Times New Roman" panose="02020603050405020304" pitchFamily="18" charset="0"/>
              </a:rPr>
              <a:t>.</a:t>
            </a:r>
            <a:endParaRPr lang="en-US" sz="2400" dirty="0" smtClean="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674" y="2657367"/>
            <a:ext cx="8468646" cy="2431991"/>
          </a:xfrm>
          <a:prstGeom prst="rect">
            <a:avLst/>
          </a:prstGeom>
        </p:spPr>
      </p:pic>
    </p:spTree>
    <p:extLst>
      <p:ext uri="{BB962C8B-B14F-4D97-AF65-F5344CB8AC3E}">
        <p14:creationId xmlns:p14="http://schemas.microsoft.com/office/powerpoint/2010/main" val="3595100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0369"/>
            <a:ext cx="11646568" cy="1026695"/>
          </a:xfrm>
        </p:spPr>
        <p:txBody>
          <a:bodyPr/>
          <a:lstStyle/>
          <a:p>
            <a:pPr algn="ctr"/>
            <a:r>
              <a:rPr lang="en-US" sz="5400" dirty="0" smtClean="0">
                <a:latin typeface="French Script MT" panose="03020402040607040605" pitchFamily="66" charset="0"/>
              </a:rPr>
              <a:t>Client – Server mechanism</a:t>
            </a:r>
            <a:endParaRPr lang="en-US" sz="5400" dirty="0">
              <a:latin typeface="French Script MT" panose="03020402040607040605" pitchFamily="66" charset="0"/>
            </a:endParaRPr>
          </a:p>
        </p:txBody>
      </p:sp>
      <p:sp>
        <p:nvSpPr>
          <p:cNvPr id="3" name="Content Placeholder 2"/>
          <p:cNvSpPr>
            <a:spLocks noGrp="1"/>
          </p:cNvSpPr>
          <p:nvPr>
            <p:ph idx="1"/>
          </p:nvPr>
        </p:nvSpPr>
        <p:spPr>
          <a:xfrm>
            <a:off x="312821" y="1167064"/>
            <a:ext cx="9553074" cy="5231594"/>
          </a:xfrm>
        </p:spPr>
        <p:txBody>
          <a:bodyPr>
            <a:normAutofit/>
          </a:bodyPr>
          <a:lstStyle/>
          <a:p>
            <a:r>
              <a:rPr lang="en-US" sz="2000" dirty="0">
                <a:latin typeface="Times New Roman" panose="02020603050405020304" pitchFamily="18" charset="0"/>
                <a:cs typeface="Times New Roman" panose="02020603050405020304" pitchFamily="18" charset="0"/>
              </a:rPr>
              <a:t>Client asks (</a:t>
            </a:r>
            <a:r>
              <a:rPr lang="en-US" sz="2000" i="1" dirty="0">
                <a:latin typeface="Times New Roman" panose="02020603050405020304" pitchFamily="18" charset="0"/>
                <a:cs typeface="Times New Roman" panose="02020603050405020304" pitchFamily="18" charset="0"/>
              </a:rPr>
              <a:t>request</a:t>
            </a:r>
            <a:r>
              <a:rPr lang="en-US" sz="2000" dirty="0">
                <a:latin typeface="Times New Roman" panose="02020603050405020304" pitchFamily="18" charset="0"/>
                <a:cs typeface="Times New Roman" panose="02020603050405020304" pitchFamily="18" charset="0"/>
              </a:rPr>
              <a:t>) – server provides (</a:t>
            </a:r>
            <a:r>
              <a:rPr lang="en-US" sz="2000" i="1" dirty="0">
                <a:latin typeface="Times New Roman" panose="02020603050405020304" pitchFamily="18" charset="0"/>
                <a:cs typeface="Times New Roman" panose="02020603050405020304" pitchFamily="18" charset="0"/>
              </a:rPr>
              <a:t>response</a:t>
            </a:r>
            <a:r>
              <a:rPr lang="en-US" sz="2000" dirty="0">
                <a:latin typeface="Times New Roman" panose="02020603050405020304" pitchFamily="18" charset="0"/>
                <a:cs typeface="Times New Roman" panose="02020603050405020304" pitchFamily="18" charset="0"/>
              </a:rPr>
              <a:t>). Typically a single server handles multiple clients but there can even be multiple servers handling multiple clients depending upon the number of clients and system resources.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server does not need to know </a:t>
            </a:r>
            <a:r>
              <a:rPr lang="en-US" sz="2000" i="1" dirty="0">
                <a:latin typeface="Times New Roman" panose="02020603050405020304" pitchFamily="18" charset="0"/>
                <a:cs typeface="Times New Roman" panose="02020603050405020304" pitchFamily="18" charset="0"/>
              </a:rPr>
              <a:t>anything</a:t>
            </a:r>
            <a:r>
              <a:rPr lang="en-US" sz="2000" dirty="0">
                <a:latin typeface="Times New Roman" panose="02020603050405020304" pitchFamily="18" charset="0"/>
                <a:cs typeface="Times New Roman" panose="02020603050405020304" pitchFamily="18" charset="0"/>
              </a:rPr>
              <a:t> about the client even that it exists but the client should always know </a:t>
            </a:r>
            <a:r>
              <a:rPr lang="en-US" sz="2000" i="1" dirty="0">
                <a:latin typeface="Times New Roman" panose="02020603050405020304" pitchFamily="18" charset="0"/>
                <a:cs typeface="Times New Roman" panose="02020603050405020304" pitchFamily="18" charset="0"/>
              </a:rPr>
              <a:t>something</a:t>
            </a:r>
            <a:r>
              <a:rPr lang="en-US" sz="2000" dirty="0">
                <a:latin typeface="Times New Roman" panose="02020603050405020304" pitchFamily="18" charset="0"/>
                <a:cs typeface="Times New Roman" panose="02020603050405020304" pitchFamily="18" charset="0"/>
              </a:rPr>
              <a:t> about the server at least where it is located.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Clients </a:t>
            </a:r>
            <a:r>
              <a:rPr lang="en-US" sz="2000" dirty="0">
                <a:latin typeface="Times New Roman" panose="02020603050405020304" pitchFamily="18" charset="0"/>
                <a:cs typeface="Times New Roman" panose="02020603050405020304" pitchFamily="18" charset="0"/>
              </a:rPr>
              <a:t>and servers are processes running on network hosts i.e. they have to connect to a particular network (need not have internet access). They may be on the same host to be connected to each other for better transmission</a:t>
            </a:r>
            <a:r>
              <a:rPr lang="en-US" sz="2000" dirty="0" smtClean="0">
                <a:latin typeface="Times New Roman" panose="02020603050405020304" pitchFamily="18" charset="0"/>
                <a:cs typeface="Times New Roman" panose="02020603050405020304" pitchFamily="18" charset="0"/>
              </a:rPr>
              <a:t>.</a:t>
            </a:r>
          </a:p>
          <a:p>
            <a:endParaRPr lang="en-US" sz="20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20310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0369"/>
            <a:ext cx="11646568" cy="1026695"/>
          </a:xfrm>
        </p:spPr>
        <p:txBody>
          <a:bodyPr/>
          <a:lstStyle/>
          <a:p>
            <a:pPr algn="ctr"/>
            <a:r>
              <a:rPr lang="en-US" sz="5400" dirty="0" smtClean="0">
                <a:latin typeface="French Script MT" panose="03020402040607040605" pitchFamily="66" charset="0"/>
              </a:rPr>
              <a:t>Client – Server mechanism</a:t>
            </a:r>
            <a:endParaRPr lang="en-US" sz="5400" dirty="0">
              <a:latin typeface="French Script MT" panose="03020402040607040605" pitchFamily="66" charset="0"/>
            </a:endParaRPr>
          </a:p>
        </p:txBody>
      </p:sp>
      <p:sp>
        <p:nvSpPr>
          <p:cNvPr id="3" name="Content Placeholder 2"/>
          <p:cNvSpPr>
            <a:spLocks noGrp="1"/>
          </p:cNvSpPr>
          <p:nvPr>
            <p:ph idx="1"/>
          </p:nvPr>
        </p:nvSpPr>
        <p:spPr>
          <a:xfrm>
            <a:off x="312821" y="1167064"/>
            <a:ext cx="9553074" cy="5231594"/>
          </a:xfrm>
        </p:spPr>
        <p:txBody>
          <a:bodyPr>
            <a:normAutofit/>
          </a:bodyPr>
          <a:lstStyle/>
          <a:p>
            <a:r>
              <a:rPr lang="en-US" sz="2000" dirty="0">
                <a:latin typeface="Times New Roman" panose="02020603050405020304" pitchFamily="18" charset="0"/>
                <a:cs typeface="Times New Roman" panose="02020603050405020304" pitchFamily="18" charset="0"/>
              </a:rPr>
              <a:t>Sockets are used for inter process communication. Most of the inter-process communication follow a Client – Server model where client and server are two different processes. Server and Client exchange messages over the network through a common socket API.</a:t>
            </a:r>
            <a:endParaRPr lang="en-US" sz="2000" dirty="0" smtClean="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7221" y="2851484"/>
            <a:ext cx="7086600" cy="3116179"/>
          </a:xfrm>
          <a:prstGeom prst="rect">
            <a:avLst/>
          </a:prstGeom>
        </p:spPr>
      </p:pic>
    </p:spTree>
    <p:extLst>
      <p:ext uri="{BB962C8B-B14F-4D97-AF65-F5344CB8AC3E}">
        <p14:creationId xmlns:p14="http://schemas.microsoft.com/office/powerpoint/2010/main" val="7199908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0369"/>
            <a:ext cx="11646568" cy="1026695"/>
          </a:xfrm>
        </p:spPr>
        <p:txBody>
          <a:bodyPr/>
          <a:lstStyle/>
          <a:p>
            <a:pPr algn="ctr"/>
            <a:r>
              <a:rPr lang="en-US" sz="5400" dirty="0" smtClean="0">
                <a:latin typeface="French Script MT" panose="03020402040607040605" pitchFamily="66" charset="0"/>
              </a:rPr>
              <a:t>Client – Server mechanism</a:t>
            </a:r>
            <a:endParaRPr lang="en-US" sz="5400" dirty="0">
              <a:latin typeface="French Script MT" panose="03020402040607040605" pitchFamily="66" charset="0"/>
            </a:endParaRPr>
          </a:p>
        </p:txBody>
      </p:sp>
      <p:sp>
        <p:nvSpPr>
          <p:cNvPr id="3" name="Content Placeholder 2"/>
          <p:cNvSpPr>
            <a:spLocks noGrp="1"/>
          </p:cNvSpPr>
          <p:nvPr>
            <p:ph idx="1"/>
          </p:nvPr>
        </p:nvSpPr>
        <p:spPr>
          <a:xfrm>
            <a:off x="312821" y="1311442"/>
            <a:ext cx="9553074" cy="5087216"/>
          </a:xfrm>
        </p:spPr>
        <p:txBody>
          <a:bodyPr>
            <a:normAutofit/>
          </a:bodyPr>
          <a:lstStyle/>
          <a:p>
            <a:r>
              <a:rPr lang="en-US" sz="2400" dirty="0">
                <a:latin typeface="Times New Roman" panose="02020603050405020304" pitchFamily="18" charset="0"/>
                <a:cs typeface="Times New Roman" panose="02020603050405020304" pitchFamily="18" charset="0"/>
              </a:rPr>
              <a:t>The network interface is provided by the operating system in this way</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421" y="2113840"/>
            <a:ext cx="7907678" cy="4284818"/>
          </a:xfrm>
          <a:prstGeom prst="rect">
            <a:avLst/>
          </a:prstGeom>
        </p:spPr>
      </p:pic>
    </p:spTree>
    <p:extLst>
      <p:ext uri="{BB962C8B-B14F-4D97-AF65-F5344CB8AC3E}">
        <p14:creationId xmlns:p14="http://schemas.microsoft.com/office/powerpoint/2010/main" val="5525388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0369"/>
            <a:ext cx="11646568" cy="1026695"/>
          </a:xfrm>
        </p:spPr>
        <p:txBody>
          <a:bodyPr/>
          <a:lstStyle/>
          <a:p>
            <a:pPr algn="ctr"/>
            <a:r>
              <a:rPr lang="en-US" sz="5400" dirty="0" smtClean="0">
                <a:latin typeface="French Script MT" panose="03020402040607040605" pitchFamily="66" charset="0"/>
              </a:rPr>
              <a:t>Client – Server mechanism</a:t>
            </a:r>
            <a:endParaRPr lang="en-US" sz="5400" dirty="0">
              <a:latin typeface="French Script MT" panose="03020402040607040605" pitchFamily="66" charset="0"/>
            </a:endParaRPr>
          </a:p>
        </p:txBody>
      </p:sp>
      <p:sp>
        <p:nvSpPr>
          <p:cNvPr id="3" name="Content Placeholder 2"/>
          <p:cNvSpPr>
            <a:spLocks noGrp="1"/>
          </p:cNvSpPr>
          <p:nvPr>
            <p:ph idx="1"/>
          </p:nvPr>
        </p:nvSpPr>
        <p:spPr>
          <a:xfrm>
            <a:off x="312821" y="1311442"/>
            <a:ext cx="9553074" cy="5087216"/>
          </a:xfrm>
        </p:spPr>
        <p:txBody>
          <a:bodyPr>
            <a:normAutofit/>
          </a:bodyPr>
          <a:lstStyle/>
          <a:p>
            <a:r>
              <a:rPr lang="en-US" sz="2400" dirty="0">
                <a:latin typeface="Times New Roman" panose="02020603050405020304" pitchFamily="18" charset="0"/>
                <a:cs typeface="Times New Roman" panose="02020603050405020304" pitchFamily="18" charset="0"/>
              </a:rPr>
              <a:t>The IP address in the server socket address identifies the host</a:t>
            </a:r>
          </a:p>
          <a:p>
            <a:r>
              <a:rPr lang="en-US" sz="2400" dirty="0">
                <a:latin typeface="Times New Roman" panose="02020603050405020304" pitchFamily="18" charset="0"/>
                <a:cs typeface="Times New Roman" panose="02020603050405020304" pitchFamily="18" charset="0"/>
              </a:rPr>
              <a:t>The (well-known) port in the server socket address identifies the service, and thus implicitly identifies the server process that performs that service.</a:t>
            </a:r>
          </a:p>
          <a:p>
            <a:pPr marL="0" indent="0">
              <a:buNone/>
            </a:pPr>
            <a:r>
              <a:rPr lang="en-US" sz="2400" dirty="0">
                <a:latin typeface="Times New Roman" panose="02020603050405020304" pitchFamily="18" charset="0"/>
                <a:cs typeface="Times New Roman" panose="02020603050405020304" pitchFamily="18" charset="0"/>
              </a:rPr>
              <a:t>Examples of well-known ports:</a:t>
            </a:r>
          </a:p>
          <a:p>
            <a:r>
              <a:rPr lang="en-US" sz="2400" dirty="0">
                <a:latin typeface="Times New Roman" panose="02020603050405020304" pitchFamily="18" charset="0"/>
                <a:cs typeface="Times New Roman" panose="02020603050405020304" pitchFamily="18" charset="0"/>
              </a:rPr>
              <a:t>Port 7: Echo server</a:t>
            </a:r>
          </a:p>
          <a:p>
            <a:r>
              <a:rPr lang="en-US" sz="2400" dirty="0">
                <a:latin typeface="Times New Roman" panose="02020603050405020304" pitchFamily="18" charset="0"/>
                <a:cs typeface="Times New Roman" panose="02020603050405020304" pitchFamily="18" charset="0"/>
              </a:rPr>
              <a:t>Port 23: Telnet server</a:t>
            </a:r>
          </a:p>
          <a:p>
            <a:r>
              <a:rPr lang="en-US" sz="2400" dirty="0">
                <a:latin typeface="Times New Roman" panose="02020603050405020304" pitchFamily="18" charset="0"/>
                <a:cs typeface="Times New Roman" panose="02020603050405020304" pitchFamily="18" charset="0"/>
              </a:rPr>
              <a:t>Port 25: Mail server</a:t>
            </a:r>
          </a:p>
          <a:p>
            <a:r>
              <a:rPr lang="en-US" sz="2400" dirty="0">
                <a:latin typeface="Times New Roman" panose="02020603050405020304" pitchFamily="18" charset="0"/>
                <a:cs typeface="Times New Roman" panose="02020603050405020304" pitchFamily="18" charset="0"/>
              </a:rPr>
              <a:t>Port 80: Web </a:t>
            </a:r>
            <a:r>
              <a:rPr lang="en-US" sz="2400" dirty="0" smtClean="0">
                <a:latin typeface="Times New Roman" panose="02020603050405020304" pitchFamily="18" charset="0"/>
                <a:cs typeface="Times New Roman" panose="02020603050405020304" pitchFamily="18" charset="0"/>
              </a:rPr>
              <a:t>server</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2310433"/>
      </p:ext>
    </p:extLst>
  </p:cSld>
  <p:clrMapOvr>
    <a:masterClrMapping/>
  </p:clrMapOvr>
  <p:timing>
    <p:tnLst>
      <p:par>
        <p:cTn id="1" dur="indefinite" restart="never" nodeType="tmRoot"/>
      </p:par>
    </p:tnLst>
  </p:timing>
</p:sld>
</file>

<file path=ppt/theme/_rels/theme10.xml.rels><?xml version="1.0" encoding="UTF-8" standalone="yes"?>
<Relationships xmlns="http://schemas.openxmlformats.org/package/2006/relationships"><Relationship Id="rId1" Type="http://schemas.openxmlformats.org/officeDocument/2006/relationships/image" Target="../media/image9.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6.jpeg"/></Relationships>
</file>

<file path=ppt/theme/_rels/theme6.xml.rels><?xml version="1.0" encoding="UTF-8" standalone="yes"?>
<Relationships xmlns="http://schemas.openxmlformats.org/package/2006/relationships"><Relationship Id="rId1" Type="http://schemas.openxmlformats.org/officeDocument/2006/relationships/image" Target="../media/image9.jpeg"/></Relationships>
</file>

<file path=ppt/theme/_rels/theme8.xml.rels><?xml version="1.0" encoding="UTF-8" standalone="yes"?>
<Relationships xmlns="http://schemas.openxmlformats.org/package/2006/relationships"><Relationship Id="rId1" Type="http://schemas.openxmlformats.org/officeDocument/2006/relationships/image" Target="../media/image13.jpeg"/></Relationships>
</file>

<file path=ppt/theme/_rels/them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image" Target="../media/image14.jpeg"/></Relationships>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10.xml><?xml version="1.0" encoding="utf-8"?>
<a:theme xmlns:a="http://schemas.openxmlformats.org/drawingml/2006/main" name="1_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1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3.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4.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5.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6.xml><?xml version="1.0" encoding="utf-8"?>
<a:theme xmlns:a="http://schemas.openxmlformats.org/drawingml/2006/main" name="Damask">
  <a:themeElements>
    <a:clrScheme name="Damask">
      <a:dk1>
        <a:sysClr val="windowText" lastClr="000000"/>
      </a:dk1>
      <a:lt1>
        <a:sysClr val="window" lastClr="FFFFFF"/>
      </a:lt1>
      <a:dk2>
        <a:srgbClr val="6D8C60"/>
      </a:dk2>
      <a:lt2>
        <a:srgbClr val="B1D7A1"/>
      </a:lt2>
      <a:accent1>
        <a:srgbClr val="81B992"/>
      </a:accent1>
      <a:accent2>
        <a:srgbClr val="9ABC65"/>
      </a:accent2>
      <a:accent3>
        <a:srgbClr val="BDB564"/>
      </a:accent3>
      <a:accent4>
        <a:srgbClr val="BD8964"/>
      </a:accent4>
      <a:accent5>
        <a:srgbClr val="BD6466"/>
      </a:accent5>
      <a:accent6>
        <a:srgbClr val="64A4BD"/>
      </a:accent6>
      <a:hlink>
        <a:srgbClr val="8CCC71"/>
      </a:hlink>
      <a:folHlink>
        <a:srgbClr val="A4C795"/>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4539428D-6454-4FE6-B992-2D59F0AC2F89}"/>
    </a:ext>
  </a:extLst>
</a:theme>
</file>

<file path=ppt/theme/theme7.xml><?xml version="1.0" encoding="utf-8"?>
<a:theme xmlns:a="http://schemas.openxmlformats.org/drawingml/2006/main" name="Droplet">
  <a:themeElements>
    <a:clrScheme name="Droplet">
      <a:dk1>
        <a:sysClr val="windowText" lastClr="000000"/>
      </a:dk1>
      <a:lt1>
        <a:sysClr val="window" lastClr="FFFFFF"/>
      </a:lt1>
      <a:dk2>
        <a:srgbClr val="27537E"/>
      </a:dk2>
      <a:lt2>
        <a:srgbClr val="AABED7"/>
      </a:lt2>
      <a:accent1>
        <a:srgbClr val="E34B7A"/>
      </a:accent1>
      <a:accent2>
        <a:srgbClr val="AC339A"/>
      </a:accent2>
      <a:accent3>
        <a:srgbClr val="6953B7"/>
      </a:accent3>
      <a:accent4>
        <a:srgbClr val="1D7EAB"/>
      </a:accent4>
      <a:accent5>
        <a:srgbClr val="43AFD6"/>
      </a:accent5>
      <a:accent6>
        <a:srgbClr val="DE85E1"/>
      </a:accent6>
      <a:hlink>
        <a:srgbClr val="ED87A6"/>
      </a:hlink>
      <a:folHlink>
        <a:srgbClr val="C99EAC"/>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C71B277C-C29A-4BA0-A7BA-43502DF21AB3}"/>
    </a:ext>
  </a:extLst>
</a:theme>
</file>

<file path=ppt/theme/theme8.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9.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Wisp</Template>
  <TotalTime>12345</TotalTime>
  <Words>947</Words>
  <Application>Microsoft Office PowerPoint</Application>
  <PresentationFormat>Widescreen</PresentationFormat>
  <Paragraphs>76</Paragraphs>
  <Slides>19</Slides>
  <Notes>0</Notes>
  <HiddenSlides>0</HiddenSlides>
  <MMClips>0</MMClips>
  <ScaleCrop>false</ScaleCrop>
  <HeadingPairs>
    <vt:vector size="6" baseType="variant">
      <vt:variant>
        <vt:lpstr>Fonts Used</vt:lpstr>
      </vt:variant>
      <vt:variant>
        <vt:i4>14</vt:i4>
      </vt:variant>
      <vt:variant>
        <vt:lpstr>Theme</vt:lpstr>
      </vt:variant>
      <vt:variant>
        <vt:i4>11</vt:i4>
      </vt:variant>
      <vt:variant>
        <vt:lpstr>Slide Titles</vt:lpstr>
      </vt:variant>
      <vt:variant>
        <vt:i4>19</vt:i4>
      </vt:variant>
    </vt:vector>
  </HeadingPairs>
  <TitlesOfParts>
    <vt:vector size="44" baseType="lpstr">
      <vt:lpstr>Algerian</vt:lpstr>
      <vt:lpstr>Arial</vt:lpstr>
      <vt:lpstr>Bookman Old Style</vt:lpstr>
      <vt:lpstr>Calibri</vt:lpstr>
      <vt:lpstr>Calibri Light</vt:lpstr>
      <vt:lpstr>Century Gothic</vt:lpstr>
      <vt:lpstr>French Script MT</vt:lpstr>
      <vt:lpstr>Garamond</vt:lpstr>
      <vt:lpstr>Monotype Corsiva</vt:lpstr>
      <vt:lpstr>Rockwell</vt:lpstr>
      <vt:lpstr>Times New Roman</vt:lpstr>
      <vt:lpstr>Trebuchet MS</vt:lpstr>
      <vt:lpstr>Tw Cen MT</vt:lpstr>
      <vt:lpstr>Wingdings 3</vt:lpstr>
      <vt:lpstr>Wisp</vt:lpstr>
      <vt:lpstr>Slice</vt:lpstr>
      <vt:lpstr>Facet</vt:lpstr>
      <vt:lpstr>Ion</vt:lpstr>
      <vt:lpstr>Celestial</vt:lpstr>
      <vt:lpstr>Damask</vt:lpstr>
      <vt:lpstr>Droplet</vt:lpstr>
      <vt:lpstr>Mesh</vt:lpstr>
      <vt:lpstr>Organic</vt:lpstr>
      <vt:lpstr>1_Damask</vt:lpstr>
      <vt:lpstr>Retrospect</vt:lpstr>
      <vt:lpstr>Lan Utility</vt:lpstr>
      <vt:lpstr>Team Members:</vt:lpstr>
      <vt:lpstr>Abstract</vt:lpstr>
      <vt:lpstr>Introduction</vt:lpstr>
      <vt:lpstr>Client – Server mechanism</vt:lpstr>
      <vt:lpstr>Client – Server mechanism</vt:lpstr>
      <vt:lpstr>Client – Server mechanism</vt:lpstr>
      <vt:lpstr>Client – Server mechanism</vt:lpstr>
      <vt:lpstr>Client – Server mechanism</vt:lpstr>
      <vt:lpstr>Client – Server mechanism</vt:lpstr>
      <vt:lpstr>Client – Server mechanism</vt:lpstr>
      <vt:lpstr>Modules</vt:lpstr>
      <vt:lpstr>Messaging module</vt:lpstr>
      <vt:lpstr>Messaging module</vt:lpstr>
      <vt:lpstr>PowerPoint Presentation</vt:lpstr>
      <vt:lpstr>GUI module</vt:lpstr>
      <vt:lpstr>Utility module</vt:lpstr>
      <vt:lpstr>References</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Some NP Complete problems</dc:title>
  <dc:creator>Shashank Devisetty</dc:creator>
  <cp:lastModifiedBy>Shashank Devisetty</cp:lastModifiedBy>
  <cp:revision>65</cp:revision>
  <dcterms:created xsi:type="dcterms:W3CDTF">2015-04-14T06:14:14Z</dcterms:created>
  <dcterms:modified xsi:type="dcterms:W3CDTF">2015-11-07T16:16:06Z</dcterms:modified>
</cp:coreProperties>
</file>